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9" r:id="rId4"/>
    <p:sldId id="280" r:id="rId5"/>
    <p:sldId id="266" r:id="rId6"/>
    <p:sldId id="284" r:id="rId7"/>
    <p:sldId id="291" r:id="rId8"/>
    <p:sldId id="268" r:id="rId9"/>
    <p:sldId id="270" r:id="rId10"/>
    <p:sldId id="292" r:id="rId11"/>
    <p:sldId id="293" r:id="rId12"/>
    <p:sldId id="287" r:id="rId13"/>
    <p:sldId id="294" r:id="rId14"/>
    <p:sldId id="295" r:id="rId15"/>
    <p:sldId id="272" r:id="rId16"/>
    <p:sldId id="283" r:id="rId17"/>
    <p:sldId id="275" r:id="rId18"/>
    <p:sldId id="276" r:id="rId19"/>
    <p:sldId id="288" r:id="rId20"/>
    <p:sldId id="279" r:id="rId21"/>
    <p:sldId id="285" r:id="rId22"/>
    <p:sldId id="289" r:id="rId23"/>
    <p:sldId id="277" r:id="rId24"/>
    <p:sldId id="274" r:id="rId25"/>
    <p:sldId id="298" r:id="rId26"/>
    <p:sldId id="299" r:id="rId27"/>
    <p:sldId id="296" r:id="rId28"/>
    <p:sldId id="297" r:id="rId29"/>
  </p:sldIdLst>
  <p:sldSz cx="9906000" cy="6858000" type="A4"/>
  <p:notesSz cx="6858000" cy="9144000"/>
  <p:defaultTextStyle>
    <a:defPPr>
      <a:defRPr lang="nl-NL"/>
    </a:defPPr>
    <a:lvl1pPr marL="0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908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7816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6724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5631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4539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73447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52355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31263" algn="l" defTabSz="95781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 showGuides="1">
      <p:cViewPr>
        <p:scale>
          <a:sx n="66" d="100"/>
          <a:sy n="66" d="100"/>
        </p:scale>
        <p:origin x="-1266" y="-84"/>
      </p:cViewPr>
      <p:guideLst>
        <p:guide orient="horz" pos="4201"/>
        <p:guide pos="330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7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6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56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4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734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52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312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0055623" y="384175"/>
            <a:ext cx="3119702" cy="81930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93076" y="384175"/>
            <a:ext cx="9197446" cy="81930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9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78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4367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56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45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734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523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312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93077" y="2239963"/>
            <a:ext cx="6158574" cy="633730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7016751" y="2239963"/>
            <a:ext cx="6158574" cy="6337300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908" indent="0">
              <a:buNone/>
              <a:defRPr sz="2100" b="1"/>
            </a:lvl2pPr>
            <a:lvl3pPr marL="957816" indent="0">
              <a:buNone/>
              <a:defRPr sz="1900" b="1"/>
            </a:lvl3pPr>
            <a:lvl4pPr marL="1436724" indent="0">
              <a:buNone/>
              <a:defRPr sz="1600" b="1"/>
            </a:lvl4pPr>
            <a:lvl5pPr marL="1915631" indent="0">
              <a:buNone/>
              <a:defRPr sz="1600" b="1"/>
            </a:lvl5pPr>
            <a:lvl6pPr marL="2394539" indent="0">
              <a:buNone/>
              <a:defRPr sz="1600" b="1"/>
            </a:lvl6pPr>
            <a:lvl7pPr marL="2873447" indent="0">
              <a:buNone/>
              <a:defRPr sz="1600" b="1"/>
            </a:lvl7pPr>
            <a:lvl8pPr marL="3352355" indent="0">
              <a:buNone/>
              <a:defRPr sz="1600" b="1"/>
            </a:lvl8pPr>
            <a:lvl9pPr marL="3831263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95301" y="1435101"/>
            <a:ext cx="3259006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78908" indent="0">
              <a:buNone/>
              <a:defRPr sz="2900"/>
            </a:lvl2pPr>
            <a:lvl3pPr marL="957816" indent="0">
              <a:buNone/>
              <a:defRPr sz="2500"/>
            </a:lvl3pPr>
            <a:lvl4pPr marL="1436724" indent="0">
              <a:buNone/>
              <a:defRPr sz="2100"/>
            </a:lvl4pPr>
            <a:lvl5pPr marL="1915631" indent="0">
              <a:buNone/>
              <a:defRPr sz="2100"/>
            </a:lvl5pPr>
            <a:lvl6pPr marL="2394539" indent="0">
              <a:buNone/>
              <a:defRPr sz="2100"/>
            </a:lvl6pPr>
            <a:lvl7pPr marL="2873447" indent="0">
              <a:buNone/>
              <a:defRPr sz="2100"/>
            </a:lvl7pPr>
            <a:lvl8pPr marL="3352355" indent="0">
              <a:buNone/>
              <a:defRPr sz="2100"/>
            </a:lvl8pPr>
            <a:lvl9pPr marL="3831263" indent="0">
              <a:buNone/>
              <a:defRPr sz="2100"/>
            </a:lvl9pPr>
          </a:lstStyle>
          <a:p>
            <a:r>
              <a:rPr lang="nl-NL" smtClean="0"/>
              <a:t>Klik op het pictogram als u een afbeelding wilt toevoegen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78908" indent="0">
              <a:buNone/>
              <a:defRPr sz="1300"/>
            </a:lvl2pPr>
            <a:lvl3pPr marL="957816" indent="0">
              <a:buNone/>
              <a:defRPr sz="1000"/>
            </a:lvl3pPr>
            <a:lvl4pPr marL="1436724" indent="0">
              <a:buNone/>
              <a:defRPr sz="1000"/>
            </a:lvl4pPr>
            <a:lvl5pPr marL="1915631" indent="0">
              <a:buNone/>
              <a:defRPr sz="1000"/>
            </a:lvl5pPr>
            <a:lvl6pPr marL="2394539" indent="0">
              <a:buNone/>
              <a:defRPr sz="1000"/>
            </a:lvl6pPr>
            <a:lvl7pPr marL="2873447" indent="0">
              <a:buNone/>
              <a:defRPr sz="1000"/>
            </a:lvl7pPr>
            <a:lvl8pPr marL="3352355" indent="0">
              <a:buNone/>
              <a:defRPr sz="1000"/>
            </a:lvl8pPr>
            <a:lvl9pPr marL="3831263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5782" tIns="47891" rIns="95782" bIns="47891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5782" tIns="47891" rIns="95782" bIns="47891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812A8-51D6-4575-AD31-9B6B6A02B139}" type="datetimeFigureOut">
              <a:rPr lang="nl-NL" smtClean="0"/>
              <a:pPr/>
              <a:t>19-1-2018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5782" tIns="47891" rIns="95782" bIns="4789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E22F-EFDD-4D85-BA38-79AAA032B8E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816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81" indent="-359181" algn="l" defTabSz="95781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25" indent="-299317" algn="l" defTabSz="957816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270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177" indent="-239454" algn="l" defTabSz="95781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085" indent="-239454" algn="l" defTabSz="957816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3993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2901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809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717" indent="-239454" algn="l" defTabSz="957816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08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16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24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631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539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447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355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263" algn="l" defTabSz="9578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hyperlink" Target="http://www.uniglas.de/736.html" TargetMode="External"/><Relationship Id="rId3" Type="http://schemas.openxmlformats.org/officeDocument/2006/relationships/image" Target="../media/image11.jpeg"/><Relationship Id="rId7" Type="http://schemas.openxmlformats.org/officeDocument/2006/relationships/hyperlink" Target="http://www.glashandeldekroon.nl/" TargetMode="External"/><Relationship Id="rId12" Type="http://schemas.openxmlformats.org/officeDocument/2006/relationships/hyperlink" Target="http://www.benevers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sama.nl/" TargetMode="External"/><Relationship Id="rId11" Type="http://schemas.openxmlformats.org/officeDocument/2006/relationships/hyperlink" Target="http://www.uniglas.de/763.html" TargetMode="External"/><Relationship Id="rId5" Type="http://schemas.openxmlformats.org/officeDocument/2006/relationships/hyperlink" Target="http://www.botramenendeuren.nl/" TargetMode="External"/><Relationship Id="rId10" Type="http://schemas.openxmlformats.org/officeDocument/2006/relationships/hyperlink" Target="http://www.uniglas.de/760.html" TargetMode="External"/><Relationship Id="rId4" Type="http://schemas.openxmlformats.org/officeDocument/2006/relationships/hyperlink" Target="http://botramenendeuren.nl/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joostdevree.nl/shtmls/warmtewisselaar.shtml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0" Type="http://schemas.openxmlformats.org/officeDocument/2006/relationships/hyperlink" Target="http://www.duurzaammbo.nl/warmtewisselaars" TargetMode="External"/><Relationship Id="rId4" Type="http://schemas.openxmlformats.org/officeDocument/2006/relationships/image" Target="../media/image16.jpe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uco.eu/nl-home" TargetMode="External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hyperlink" Target="https://nl.wikipedia.org/wiki/Ventilatie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Verdampingswarmte" TargetMode="External"/><Relationship Id="rId3" Type="http://schemas.openxmlformats.org/officeDocument/2006/relationships/hyperlink" Target="https://nl.wikipedia.org/wiki/Warmte" TargetMode="External"/><Relationship Id="rId7" Type="http://schemas.openxmlformats.org/officeDocument/2006/relationships/hyperlink" Target="https://nl.wikipedia.org/wiki/Dauwpun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l.wikipedia.org/wiki/Rookgas" TargetMode="External"/><Relationship Id="rId5" Type="http://schemas.openxmlformats.org/officeDocument/2006/relationships/hyperlink" Target="https://nl.wikipedia.org/wiki/Warmtewisselaar" TargetMode="External"/><Relationship Id="rId4" Type="http://schemas.openxmlformats.org/officeDocument/2006/relationships/image" Target="../media/image29.png"/><Relationship Id="rId9" Type="http://schemas.openxmlformats.org/officeDocument/2006/relationships/hyperlink" Target="https://nl.wikipedia.org/wiki/Waterdamp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hyperlink" Target="https://warmtepomp-weetjes.nl/media/warmtepomp_home/indicatietabel_warmtepomp_energie_verbruik_draaiuren_richtgetal.png" TargetMode="External"/><Relationship Id="rId7" Type="http://schemas.openxmlformats.org/officeDocument/2006/relationships/hyperlink" Target="https://warmtepomp-weetjes.nl/media/warmtepomp_home/warmtapwater_verbruik_perjaar_gemiddeld_nl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https://warmtepomp-weetjes.nl/media/warmtepomp_home/richtgetal_warmtepomp_vermogen_per_m2_gebruiksoppervlak.png" TargetMode="Externa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.png"/><Relationship Id="rId7" Type="http://schemas.openxmlformats.org/officeDocument/2006/relationships/hyperlink" Target="https://nl.wikipedia.org/wiki/Convectie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hyperlink" Target="https://nl.wikipedia.org/wiki/Warmtestraling" TargetMode="External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hyperlink" Target="https://nl.wikipedia.org/wiki/Wet_van_Fourier" TargetMode="External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utecc.nl/" TargetMode="External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rmiq.com/" TargetMode="External"/><Relationship Id="rId5" Type="http://schemas.openxmlformats.org/officeDocument/2006/relationships/hyperlink" Target="http://www.hollandinfraroodtechniek.nl/" TargetMode="External"/><Relationship Id="rId4" Type="http://schemas.openxmlformats.org/officeDocument/2006/relationships/hyperlink" Target="http://www.jowitherm.nl/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Kilohertz" TargetMode="External"/><Relationship Id="rId13" Type="http://schemas.openxmlformats.org/officeDocument/2006/relationships/image" Target="../media/image43.jpeg"/><Relationship Id="rId18" Type="http://schemas.openxmlformats.org/officeDocument/2006/relationships/hyperlink" Target="http://www.milieucentraal.nl/energie-besparen/apparaten-en-verlichting/huishoudelijke-apparaten" TargetMode="External"/><Relationship Id="rId3" Type="http://schemas.openxmlformats.org/officeDocument/2006/relationships/hyperlink" Target="https://manniel.infoteur.nl/specials/keuken-apparatuur.html" TargetMode="External"/><Relationship Id="rId7" Type="http://schemas.openxmlformats.org/officeDocument/2006/relationships/hyperlink" Target="https://nl.wikipedia.org/wiki/Frequentie" TargetMode="External"/><Relationship Id="rId12" Type="http://schemas.openxmlformats.org/officeDocument/2006/relationships/hyperlink" Target="https://nl.wikipedia.org/wiki/Ultra_high_frequency" TargetMode="External"/><Relationship Id="rId17" Type="http://schemas.openxmlformats.org/officeDocument/2006/relationships/image" Target="../media/image44.jpeg"/><Relationship Id="rId2" Type="http://schemas.openxmlformats.org/officeDocument/2006/relationships/image" Target="../media/image1.png"/><Relationship Id="rId16" Type="http://schemas.openxmlformats.org/officeDocument/2006/relationships/hyperlink" Target="http://www.kokenmetstoom.be/" TargetMode="External"/><Relationship Id="rId20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l.wikipedia.org/wiki/Magnetisch_veld" TargetMode="External"/><Relationship Id="rId11" Type="http://schemas.openxmlformats.org/officeDocument/2006/relationships/hyperlink" Target="https://nl.wikipedia.org/wiki/Hertz_(eenheid)" TargetMode="External"/><Relationship Id="rId5" Type="http://schemas.openxmlformats.org/officeDocument/2006/relationships/hyperlink" Target="https://nl.wikipedia.org/wiki/Spoel" TargetMode="External"/><Relationship Id="rId15" Type="http://schemas.openxmlformats.org/officeDocument/2006/relationships/hyperlink" Target="http://www.kosterselektra.nl/Kosters%20AUDIO.html" TargetMode="External"/><Relationship Id="rId10" Type="http://schemas.openxmlformats.org/officeDocument/2006/relationships/hyperlink" Target="https://nl.wikipedia.org/wiki/Magnetron_(oven)" TargetMode="External"/><Relationship Id="rId19" Type="http://schemas.openxmlformats.org/officeDocument/2006/relationships/image" Target="../media/image45.png"/><Relationship Id="rId4" Type="http://schemas.openxmlformats.org/officeDocument/2006/relationships/hyperlink" Target="https://nl.wikipedia.org/wiki/Inductiekookplaat" TargetMode="External"/><Relationship Id="rId9" Type="http://schemas.openxmlformats.org/officeDocument/2006/relationships/hyperlink" Target="https://huis-en-tuin.infonu.nl/diversen/141579-inductie-koken-of-toch-op-gas-alle-verschillen-op-een-rij.html" TargetMode="External"/><Relationship Id="rId14" Type="http://schemas.openxmlformats.org/officeDocument/2006/relationships/hyperlink" Target="https://www.inspiratiehuis2020.nl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wmf"/><Relationship Id="rId5" Type="http://schemas.openxmlformats.org/officeDocument/2006/relationships/image" Target="../media/image48.png"/><Relationship Id="rId4" Type="http://schemas.openxmlformats.org/officeDocument/2006/relationships/hyperlink" Target="https://meuleman-elektrotechniek.nl/pages/wp-content/uploads/2014/11/zonnepanelen-hengelo-meuleman-kaart-Nederland-zonuren1-239x300.pn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indutec.nl/" TargetMode="Externa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://www.solinso.nl/" TargetMode="External"/><Relationship Id="rId3" Type="http://schemas.openxmlformats.org/officeDocument/2006/relationships/image" Target="../media/image53.png"/><Relationship Id="rId7" Type="http://schemas.openxmlformats.org/officeDocument/2006/relationships/hyperlink" Target="http://www.tulipps.com/" TargetMode="External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randsma-bouwadvies.nl/" TargetMode="External"/><Relationship Id="rId11" Type="http://schemas.openxmlformats.org/officeDocument/2006/relationships/hyperlink" Target="http://www.zigzagsolar.com/" TargetMode="External"/><Relationship Id="rId5" Type="http://schemas.openxmlformats.org/officeDocument/2006/relationships/hyperlink" Target="http://www.emergo.nl/" TargetMode="External"/><Relationship Id="rId10" Type="http://schemas.openxmlformats.org/officeDocument/2006/relationships/hyperlink" Target="http://www.plusdak.nl/" TargetMode="External"/><Relationship Id="rId4" Type="http://schemas.openxmlformats.org/officeDocument/2006/relationships/hyperlink" Target="http://www.stafiersolar.com/" TargetMode="External"/><Relationship Id="rId9" Type="http://schemas.openxmlformats.org/officeDocument/2006/relationships/image" Target="../media/image55.png"/><Relationship Id="rId14" Type="http://schemas.openxmlformats.org/officeDocument/2006/relationships/hyperlink" Target="http://www.exasun.com/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eilooenergie.nl/index.php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nl.wikipedia.org/wiki/Thermische_geleidbaarheid" TargetMode="External"/><Relationship Id="rId3" Type="http://schemas.openxmlformats.org/officeDocument/2006/relationships/image" Target="../media/image2.jpeg"/><Relationship Id="rId7" Type="http://schemas.openxmlformats.org/officeDocument/2006/relationships/hyperlink" Target="https://nl.wikipedia.org/wiki/Temperatuu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l.wikipedia.org/wiki/Warmte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.jpeg"/><Relationship Id="rId4" Type="http://schemas.openxmlformats.org/officeDocument/2006/relationships/hyperlink" Target="https://nl.wikipedia.org/wiki/Koudebrug" TargetMode="External"/><Relationship Id="rId9" Type="http://schemas.openxmlformats.org/officeDocument/2006/relationships/hyperlink" Target="https://nl.wikipedia.org/wiki/Materiaalconstante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energyconsulting.nl/nl/utilities/pompen/theorie_pompen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nl.wikipedia.org/wiki/Thermische_impedanti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isso.nl/fileadmin/user_upload/downloads/d104-6-symbolenlijst.pdf" TargetMode="External"/><Relationship Id="rId10" Type="http://schemas.openxmlformats.org/officeDocument/2006/relationships/hyperlink" Target="https://nl.wikipedia.org/wiki/Elektrische_weerstand_(eigenschap)" TargetMode="External"/><Relationship Id="rId4" Type="http://schemas.openxmlformats.org/officeDocument/2006/relationships/hyperlink" Target="https://nl.wikipedia.org/wiki/Wet_van_Ohm" TargetMode="External"/><Relationship Id="rId9" Type="http://schemas.openxmlformats.org/officeDocument/2006/relationships/hyperlink" Target="https://nl.wikipedia.org/wiki/Convecti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nnovatievematerialen.nl/index.php/rentovloer?id=116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toprenovloer.nl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bercelbeton.nl/schuimbeton-celbeton.htm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31" name="Tekstvak 30"/>
          <p:cNvSpPr txBox="1"/>
          <p:nvPr/>
        </p:nvSpPr>
        <p:spPr>
          <a:xfrm>
            <a:off x="380492" y="476672"/>
            <a:ext cx="914501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Workshop Helpdesk Duurzaam Heiloo / Heiloo Energie</a:t>
            </a:r>
          </a:p>
          <a:p>
            <a:endParaRPr lang="nl-NL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Inleiding:  Doel en inrichting winkel </a:t>
            </a:r>
            <a:endParaRPr lang="nl-NL" sz="1400" b="1" dirty="0" smtClean="0"/>
          </a:p>
          <a:p>
            <a:pPr marL="457200" indent="-457200">
              <a:buFont typeface="+mj-lt"/>
              <a:buAutoNum type="arabicPeriod"/>
            </a:pPr>
            <a:endParaRPr lang="nl-NL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Basisaanpak</a:t>
            </a:r>
            <a:r>
              <a:rPr lang="nl-NL" sz="2000" dirty="0" smtClean="0"/>
              <a:t>:  </a:t>
            </a:r>
            <a:r>
              <a:rPr lang="nl-NL" sz="2000" b="1" dirty="0" smtClean="0"/>
              <a:t>Stappenplan en Trias </a:t>
            </a:r>
            <a:r>
              <a:rPr lang="nl-NL" sz="2000" b="1" dirty="0" err="1" smtClean="0"/>
              <a:t>Energetica</a:t>
            </a:r>
            <a:r>
              <a:rPr lang="nl-NL" sz="2000" b="1" dirty="0" smtClean="0"/>
              <a:t> </a:t>
            </a:r>
            <a:r>
              <a:rPr lang="nl-NL" sz="1400" b="1" dirty="0" smtClean="0"/>
              <a:t>)</a:t>
            </a:r>
          </a:p>
          <a:p>
            <a:pPr marL="457200" indent="-457200">
              <a:buFont typeface="+mj-lt"/>
              <a:buAutoNum type="arabicPeriod"/>
            </a:pP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Bouwkundig:</a:t>
            </a:r>
            <a:r>
              <a:rPr lang="nl-NL" sz="2000" dirty="0" smtClean="0"/>
              <a:t> </a:t>
            </a:r>
            <a:r>
              <a:rPr lang="nl-NL" sz="2000" b="1" dirty="0" smtClean="0"/>
              <a:t>Isoleren/ Kozijnen</a:t>
            </a: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Werktuigbouw: Warmte </a:t>
            </a:r>
            <a:r>
              <a:rPr lang="nl-NL" sz="2000" b="1" dirty="0" err="1" smtClean="0"/>
              <a:t>terugwining</a:t>
            </a:r>
            <a:r>
              <a:rPr lang="nl-NL" sz="2000" b="1" dirty="0" smtClean="0"/>
              <a:t> en inregelen </a:t>
            </a:r>
            <a:r>
              <a:rPr lang="nl-NL" sz="1400" b="1" dirty="0" smtClean="0"/>
              <a:t>   </a:t>
            </a:r>
          </a:p>
          <a:p>
            <a:pPr marL="457200" indent="-457200">
              <a:buFont typeface="+mj-lt"/>
              <a:buAutoNum type="arabicPeriod"/>
            </a:pPr>
            <a:endParaRPr lang="nl-NL" sz="2000" dirty="0" smtClean="0"/>
          </a:p>
          <a:p>
            <a:pPr marL="457200" indent="-457200"/>
            <a:r>
              <a:rPr lang="nl-NL" sz="2000" b="1" dirty="0" smtClean="0"/>
              <a:t>Pauze 20 minuten</a:t>
            </a:r>
          </a:p>
          <a:p>
            <a:pPr marL="457200" indent="-457200"/>
            <a:endParaRPr lang="nl-NL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Ventilatie HR ketel en Warmtepomp</a:t>
            </a: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Elektrische stralingwarmte en witgoed </a:t>
            </a:r>
            <a:endParaRPr lang="nl-NL" sz="2000" dirty="0" smtClean="0"/>
          </a:p>
          <a:p>
            <a:pPr marL="457200" indent="-457200">
              <a:buFont typeface="+mj-lt"/>
              <a:buAutoNum type="arabicPeriod"/>
            </a:pPr>
            <a:endParaRPr lang="nl-NL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Opwekking:</a:t>
            </a:r>
            <a:r>
              <a:rPr lang="nl-NL" sz="2000" dirty="0" smtClean="0"/>
              <a:t> </a:t>
            </a:r>
            <a:r>
              <a:rPr lang="nl-NL" sz="2000" b="1" dirty="0" err="1" smtClean="0"/>
              <a:t>PV-panelen</a:t>
            </a:r>
            <a:r>
              <a:rPr lang="nl-NL" sz="2000" b="1" dirty="0" smtClean="0"/>
              <a:t> </a:t>
            </a: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endParaRPr lang="nl-NL" sz="1400" dirty="0" smtClean="0"/>
          </a:p>
          <a:p>
            <a:pPr marL="457200" indent="-457200">
              <a:buFont typeface="+mj-lt"/>
              <a:buAutoNum type="arabicPeriod"/>
            </a:pPr>
            <a:r>
              <a:rPr lang="nl-NL" sz="2000" b="1" dirty="0" smtClean="0"/>
              <a:t>Dropbox  en ons kennissysteem </a:t>
            </a:r>
            <a:r>
              <a:rPr lang="nl-NL" sz="1400" dirty="0" smtClean="0"/>
              <a:t> </a:t>
            </a:r>
          </a:p>
          <a:p>
            <a:endParaRPr lang="nl-NL" dirty="0" smtClean="0"/>
          </a:p>
          <a:p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2055" name="Picture 7" descr="f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2800" y="908720"/>
            <a:ext cx="3815854" cy="2428875"/>
          </a:xfrm>
          <a:prstGeom prst="rect">
            <a:avLst/>
          </a:prstGeom>
          <a:noFill/>
        </p:spPr>
      </p:pic>
      <p:sp>
        <p:nvSpPr>
          <p:cNvPr id="7" name="Rechthoek 6"/>
          <p:cNvSpPr/>
          <p:nvPr/>
        </p:nvSpPr>
        <p:spPr>
          <a:xfrm>
            <a:off x="3152800" y="908720"/>
            <a:ext cx="323979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solidFill>
                  <a:schemeClr val="bg1"/>
                </a:solidFill>
                <a:hlinkClick r:id="rId4"/>
              </a:rPr>
              <a:t>http://botramenendeuren.nl</a:t>
            </a:r>
            <a:r>
              <a:rPr lang="nl-NL" b="1" dirty="0" smtClean="0">
                <a:hlinkClick r:id="rId4"/>
              </a:rPr>
              <a:t>/</a:t>
            </a:r>
            <a:endParaRPr lang="nl-NL" b="1" dirty="0"/>
          </a:p>
        </p:txBody>
      </p:sp>
      <p:sp>
        <p:nvSpPr>
          <p:cNvPr id="12" name="Tekstvak 11"/>
          <p:cNvSpPr txBox="1"/>
          <p:nvPr/>
        </p:nvSpPr>
        <p:spPr>
          <a:xfrm>
            <a:off x="200025" y="476672"/>
            <a:ext cx="309634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 smtClean="0"/>
              <a:t>Kozijnen</a:t>
            </a:r>
          </a:p>
          <a:p>
            <a:r>
              <a:rPr lang="nl-NL" b="1" i="1" u="sng" dirty="0" smtClean="0"/>
              <a:t>Hout</a:t>
            </a:r>
          </a:p>
          <a:p>
            <a:r>
              <a:rPr lang="nl-NL" dirty="0" smtClean="0"/>
              <a:t>Aannemer o.a. Kops</a:t>
            </a:r>
          </a:p>
          <a:p>
            <a:r>
              <a:rPr lang="nl-NL" i="1" u="sng" dirty="0" smtClean="0"/>
              <a:t>Kunststof</a:t>
            </a:r>
          </a:p>
          <a:p>
            <a:r>
              <a:rPr lang="nl-NL" dirty="0" smtClean="0"/>
              <a:t>Aannemer of</a:t>
            </a:r>
          </a:p>
          <a:p>
            <a:r>
              <a:rPr lang="nl-NL" b="1" dirty="0" err="1" smtClean="0">
                <a:hlinkClick r:id="rId5"/>
              </a:rPr>
              <a:t>www.botramenendeuren.nl</a:t>
            </a:r>
            <a:r>
              <a:rPr lang="nl-NL" b="1" dirty="0" smtClean="0">
                <a:hlinkClick r:id="rId5"/>
              </a:rPr>
              <a:t> </a:t>
            </a:r>
            <a:endParaRPr lang="nl-NL" b="1" dirty="0" smtClean="0"/>
          </a:p>
          <a:p>
            <a:r>
              <a:rPr lang="nl-NL" dirty="0" err="1" smtClean="0">
                <a:hlinkClick r:id="rId6"/>
              </a:rPr>
              <a:t>www.sama.nl</a:t>
            </a:r>
            <a:r>
              <a:rPr lang="nl-NL" dirty="0" smtClean="0"/>
              <a:t> </a:t>
            </a:r>
            <a:endParaRPr lang="nl-NL" b="1" dirty="0" smtClean="0"/>
          </a:p>
          <a:p>
            <a:r>
              <a:rPr lang="nl-NL" i="1" u="sng" dirty="0" smtClean="0"/>
              <a:t>Aluminium</a:t>
            </a:r>
          </a:p>
          <a:p>
            <a:r>
              <a:rPr lang="nl-NL" dirty="0" smtClean="0"/>
              <a:t>Aannemer </a:t>
            </a:r>
            <a:endParaRPr lang="nl-NL" b="1" dirty="0" smtClean="0"/>
          </a:p>
        </p:txBody>
      </p:sp>
      <p:sp>
        <p:nvSpPr>
          <p:cNvPr id="14" name="Tekstvak 13"/>
          <p:cNvSpPr txBox="1"/>
          <p:nvPr/>
        </p:nvSpPr>
        <p:spPr>
          <a:xfrm>
            <a:off x="6958270" y="765175"/>
            <a:ext cx="2947730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Alleen glas</a:t>
            </a:r>
          </a:p>
          <a:p>
            <a:r>
              <a:rPr lang="nl-NL" dirty="0" err="1" smtClean="0">
                <a:hlinkClick r:id="rId7"/>
              </a:rPr>
              <a:t>www.glashandeldekroon.nl</a:t>
            </a:r>
            <a:r>
              <a:rPr lang="nl-NL" dirty="0" smtClean="0"/>
              <a:t> </a:t>
            </a:r>
          </a:p>
          <a:p>
            <a:r>
              <a:rPr lang="nl-NL" dirty="0" smtClean="0"/>
              <a:t>Doet ook kozijnen</a:t>
            </a:r>
          </a:p>
          <a:p>
            <a:r>
              <a:rPr lang="nl-NL" dirty="0" smtClean="0"/>
              <a:t>en Duco ventilatie</a:t>
            </a:r>
          </a:p>
          <a:p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2792760" y="0"/>
            <a:ext cx="4811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/>
              <a:t>Bouwkundig: Isoleren</a:t>
            </a:r>
            <a:endParaRPr lang="nl-NL" sz="4000" dirty="0"/>
          </a:p>
        </p:txBody>
      </p:sp>
      <p:sp>
        <p:nvSpPr>
          <p:cNvPr id="13" name="Rechthoek 12"/>
          <p:cNvSpPr/>
          <p:nvPr/>
        </p:nvSpPr>
        <p:spPr>
          <a:xfrm>
            <a:off x="3224808" y="4077072"/>
            <a:ext cx="288032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Veel informatie over glas: </a:t>
            </a:r>
            <a:endParaRPr lang="nl-NL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025" y="3140968"/>
            <a:ext cx="2409910" cy="3528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65168" y="2636912"/>
            <a:ext cx="3132826" cy="341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hthoek 16"/>
          <p:cNvSpPr/>
          <p:nvPr/>
        </p:nvSpPr>
        <p:spPr>
          <a:xfrm>
            <a:off x="3152775" y="4941168"/>
            <a:ext cx="280089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hlinkClick r:id="rId10"/>
              </a:rPr>
              <a:t>www.uniglas.de</a:t>
            </a:r>
            <a:r>
              <a:rPr lang="nl-NL" dirty="0" smtClean="0">
                <a:hlinkClick r:id="rId10"/>
              </a:rPr>
              <a:t>/760.html</a:t>
            </a:r>
            <a:r>
              <a:rPr lang="nl-NL" dirty="0" smtClean="0"/>
              <a:t> </a:t>
            </a:r>
          </a:p>
          <a:p>
            <a:r>
              <a:rPr lang="nl-NL" dirty="0" smtClean="0"/>
              <a:t>Bibliotheek</a:t>
            </a:r>
          </a:p>
          <a:p>
            <a:r>
              <a:rPr lang="nl-NL" dirty="0" err="1" smtClean="0">
                <a:hlinkClick r:id="rId11"/>
              </a:rPr>
              <a:t>www.uniglas.de</a:t>
            </a:r>
            <a:r>
              <a:rPr lang="nl-NL" dirty="0" smtClean="0">
                <a:hlinkClick r:id="rId11"/>
              </a:rPr>
              <a:t>/763.html</a:t>
            </a:r>
            <a:endParaRPr lang="nl-NL" dirty="0" smtClean="0"/>
          </a:p>
          <a:p>
            <a:r>
              <a:rPr lang="nl-NL" dirty="0" smtClean="0"/>
              <a:t>Glas ABC</a:t>
            </a:r>
            <a:endParaRPr lang="nl-NL" dirty="0"/>
          </a:p>
        </p:txBody>
      </p:sp>
      <p:sp>
        <p:nvSpPr>
          <p:cNvPr id="18" name="Tekstvak 17"/>
          <p:cNvSpPr txBox="1"/>
          <p:nvPr/>
        </p:nvSpPr>
        <p:spPr>
          <a:xfrm>
            <a:off x="3152775" y="6284367"/>
            <a:ext cx="273927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Zie ook: </a:t>
            </a:r>
            <a:r>
              <a:rPr lang="nl-NL" dirty="0" err="1" smtClean="0">
                <a:hlinkClick r:id="rId12"/>
              </a:rPr>
              <a:t>www.benevers.nl</a:t>
            </a:r>
            <a:endParaRPr lang="nl-NL" dirty="0"/>
          </a:p>
        </p:txBody>
      </p:sp>
      <p:sp>
        <p:nvSpPr>
          <p:cNvPr id="19" name="Rechthoek 18"/>
          <p:cNvSpPr/>
          <p:nvPr/>
        </p:nvSpPr>
        <p:spPr>
          <a:xfrm>
            <a:off x="3152775" y="4365104"/>
            <a:ext cx="280089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hlinkClick r:id="rId13"/>
              </a:rPr>
              <a:t>www.uniglas.de</a:t>
            </a:r>
            <a:r>
              <a:rPr lang="nl-NL" dirty="0" smtClean="0">
                <a:hlinkClick r:id="rId13"/>
              </a:rPr>
              <a:t>/736.html</a:t>
            </a:r>
            <a:r>
              <a:rPr lang="nl-NL" dirty="0" smtClean="0"/>
              <a:t> </a:t>
            </a:r>
          </a:p>
          <a:p>
            <a:r>
              <a:rPr lang="nl-NL" dirty="0" smtClean="0"/>
              <a:t>Brochures</a:t>
            </a:r>
            <a:endParaRPr lang="nl-NL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987230" y="3429000"/>
            <a:ext cx="1210816" cy="72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Tekstvak 5"/>
          <p:cNvSpPr txBox="1"/>
          <p:nvPr/>
        </p:nvSpPr>
        <p:spPr>
          <a:xfrm>
            <a:off x="1704613" y="0"/>
            <a:ext cx="649677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Werktuigbouwkundig  </a:t>
            </a:r>
            <a:r>
              <a:rPr lang="nl-NL" sz="2400" b="1" dirty="0" smtClean="0"/>
              <a:t>(convectie) </a:t>
            </a:r>
          </a:p>
          <a:p>
            <a:pPr algn="ctr"/>
            <a:r>
              <a:rPr lang="nl-NL" sz="1800" dirty="0" smtClean="0"/>
              <a:t>Warmte terugwinning/ warmtewisselaar</a:t>
            </a:r>
          </a:p>
        </p:txBody>
      </p:sp>
      <p:pic>
        <p:nvPicPr>
          <p:cNvPr id="10" name="Afbeelding 9" descr="http://eduweb.eeni.tbm.tudelft.nl/TB241E/imgs/warmtewisselaa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3918320"/>
            <a:ext cx="3456384" cy="203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http://www.joostdevree.nl/bouwkunde2/jpgw/warmtewisselaar_12_kruisstroomwisselaar_www_airflow_n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176" y="1916113"/>
            <a:ext cx="3156832" cy="2192244"/>
          </a:xfrm>
          <a:prstGeom prst="rect">
            <a:avLst/>
          </a:prstGeom>
          <a:noFill/>
        </p:spPr>
      </p:pic>
      <p:pic>
        <p:nvPicPr>
          <p:cNvPr id="39940" name="Picture 4" descr="http://www.joostdevree.nl/bouwkunde2/jpgw/warmtewisselaar_14_afb_fouad%20_a_saad_shutterstock_www_vak_expe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0" y="1052736"/>
            <a:ext cx="2028747" cy="1152128"/>
          </a:xfrm>
          <a:prstGeom prst="rect">
            <a:avLst/>
          </a:prstGeom>
          <a:noFill/>
        </p:spPr>
      </p:pic>
      <p:sp>
        <p:nvSpPr>
          <p:cNvPr id="11" name="Rechthoek 10"/>
          <p:cNvSpPr/>
          <p:nvPr/>
        </p:nvSpPr>
        <p:spPr>
          <a:xfrm>
            <a:off x="273050" y="5877272"/>
            <a:ext cx="58482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hlinkClick r:id="rId6"/>
              </a:rPr>
              <a:t>www.joostdevree.nl</a:t>
            </a:r>
            <a:r>
              <a:rPr lang="nl-NL" dirty="0" smtClean="0">
                <a:hlinkClick r:id="rId6"/>
              </a:rPr>
              <a:t>/</a:t>
            </a:r>
            <a:r>
              <a:rPr lang="nl-NL" dirty="0" err="1" smtClean="0">
                <a:hlinkClick r:id="rId6"/>
              </a:rPr>
              <a:t>shtmls</a:t>
            </a:r>
            <a:r>
              <a:rPr lang="nl-NL" dirty="0" smtClean="0">
                <a:hlinkClick r:id="rId6"/>
              </a:rPr>
              <a:t>/</a:t>
            </a:r>
            <a:r>
              <a:rPr lang="nl-NL" dirty="0" err="1" smtClean="0">
                <a:hlinkClick r:id="rId6"/>
              </a:rPr>
              <a:t>warmtewisselaar.shtml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9944" name="Picture 8" descr="https://upload.wikimedia.org/wikipedia/commons/7/75/Plate_frame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57256" y="4005263"/>
            <a:ext cx="1597546" cy="2047983"/>
          </a:xfrm>
          <a:prstGeom prst="rect">
            <a:avLst/>
          </a:prstGeom>
          <a:noFill/>
        </p:spPr>
      </p:pic>
      <p:grpSp>
        <p:nvGrpSpPr>
          <p:cNvPr id="21" name="Groep 20"/>
          <p:cNvGrpSpPr/>
          <p:nvPr/>
        </p:nvGrpSpPr>
        <p:grpSpPr>
          <a:xfrm>
            <a:off x="273050" y="2564904"/>
            <a:ext cx="3240360" cy="1219572"/>
            <a:chOff x="1061580" y="3356992"/>
            <a:chExt cx="3534194" cy="1219572"/>
          </a:xfrm>
        </p:grpSpPr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68624" y="3356992"/>
              <a:ext cx="24574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H="1" flipV="1">
              <a:off x="1568450" y="4005064"/>
              <a:ext cx="2457450" cy="571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kstvak 16"/>
            <p:cNvSpPr txBox="1"/>
            <p:nvPr/>
          </p:nvSpPr>
          <p:spPr>
            <a:xfrm>
              <a:off x="4016896" y="3356992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 smtClean="0"/>
                <a:t>T1B</a:t>
              </a:r>
              <a:endParaRPr lang="nl-NL" sz="1600" dirty="0"/>
            </a:p>
          </p:txBody>
        </p:sp>
        <p:sp>
          <p:nvSpPr>
            <p:cNvPr id="18" name="Tekstvak 17"/>
            <p:cNvSpPr txBox="1"/>
            <p:nvPr/>
          </p:nvSpPr>
          <p:spPr>
            <a:xfrm>
              <a:off x="1067992" y="4005263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 smtClean="0"/>
                <a:t>T2B</a:t>
              </a:r>
              <a:endParaRPr lang="nl-NL" sz="1600" dirty="0"/>
            </a:p>
          </p:txBody>
        </p:sp>
        <p:sp>
          <p:nvSpPr>
            <p:cNvPr id="19" name="Tekstvak 18"/>
            <p:cNvSpPr txBox="1"/>
            <p:nvPr/>
          </p:nvSpPr>
          <p:spPr>
            <a:xfrm>
              <a:off x="4088904" y="4005263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 smtClean="0"/>
                <a:t>T2A</a:t>
              </a:r>
              <a:endParaRPr lang="nl-NL" sz="1600" dirty="0"/>
            </a:p>
          </p:txBody>
        </p:sp>
        <p:sp>
          <p:nvSpPr>
            <p:cNvPr id="20" name="Tekstvak 19"/>
            <p:cNvSpPr txBox="1"/>
            <p:nvPr/>
          </p:nvSpPr>
          <p:spPr>
            <a:xfrm>
              <a:off x="1061580" y="3429000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600" dirty="0" smtClean="0"/>
                <a:t>T1A</a:t>
              </a:r>
              <a:endParaRPr lang="nl-NL" sz="1600" dirty="0"/>
            </a:p>
          </p:txBody>
        </p:sp>
      </p:grpSp>
      <p:pic>
        <p:nvPicPr>
          <p:cNvPr id="19460" name="Picture 4" descr="https://tse1.mm.bing.net/th?id=OIP.Ka1Rn1PzruSIck6GKmgW4wHaGw&amp;pid=15.1&amp;P=0&amp;w=202&amp;h=18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2920" y="4187824"/>
            <a:ext cx="1924050" cy="1762126"/>
          </a:xfrm>
          <a:prstGeom prst="rect">
            <a:avLst/>
          </a:prstGeom>
          <a:noFill/>
        </p:spPr>
      </p:pic>
      <p:sp>
        <p:nvSpPr>
          <p:cNvPr id="23" name="Rechthoek 22"/>
          <p:cNvSpPr/>
          <p:nvPr/>
        </p:nvSpPr>
        <p:spPr>
          <a:xfrm>
            <a:off x="273050" y="6237312"/>
            <a:ext cx="554461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hlinkClick r:id="rId10"/>
              </a:rPr>
              <a:t>www.duurzaammbo.nl</a:t>
            </a:r>
            <a:r>
              <a:rPr lang="nl-NL" dirty="0" smtClean="0">
                <a:hlinkClick r:id="rId10"/>
              </a:rPr>
              <a:t>/warmtewisselaars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074" name="Picture 2" descr="Convection cells-n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28864" y="1916113"/>
            <a:ext cx="2664296" cy="2068038"/>
          </a:xfrm>
          <a:prstGeom prst="rect">
            <a:avLst/>
          </a:prstGeom>
          <a:noFill/>
        </p:spPr>
      </p:pic>
      <p:sp>
        <p:nvSpPr>
          <p:cNvPr id="22" name="Rechthoek 21"/>
          <p:cNvSpPr/>
          <p:nvPr/>
        </p:nvSpPr>
        <p:spPr>
          <a:xfrm>
            <a:off x="2504728" y="981075"/>
            <a:ext cx="7113240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vrije</a:t>
            </a:r>
            <a:r>
              <a:rPr lang="nl-NL" dirty="0" smtClean="0"/>
              <a:t> convectie: beweging door verandering van de dichtheid, temperatuur; voorbeeld: stijgende warme lucht bij radiator.</a:t>
            </a:r>
          </a:p>
          <a:p>
            <a:r>
              <a:rPr lang="nl-NL" b="1" dirty="0" smtClean="0"/>
              <a:t>gedwongen</a:t>
            </a:r>
            <a:r>
              <a:rPr lang="nl-NL" dirty="0" smtClean="0"/>
              <a:t> convectie: het fluïdum  Door bijv. ventilator of pomp.</a:t>
            </a:r>
            <a:endParaRPr lang="nl-NL" dirty="0"/>
          </a:p>
        </p:txBody>
      </p:sp>
      <p:sp>
        <p:nvSpPr>
          <p:cNvPr id="24" name="Tekstvak 23"/>
          <p:cNvSpPr txBox="1"/>
          <p:nvPr/>
        </p:nvSpPr>
        <p:spPr>
          <a:xfrm>
            <a:off x="5673080" y="3645024"/>
            <a:ext cx="123925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u="sng" dirty="0" smtClean="0"/>
              <a:t>Pan op gas</a:t>
            </a:r>
            <a:endParaRPr lang="nl-NL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1059830"/>
            <a:ext cx="3671838" cy="143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hthoek 19"/>
          <p:cNvSpPr/>
          <p:nvPr/>
        </p:nvSpPr>
        <p:spPr>
          <a:xfrm>
            <a:off x="4833416" y="3236640"/>
            <a:ext cx="239168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 </a:t>
            </a:r>
            <a:endParaRPr lang="nl-NL" dirty="0"/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4984248"/>
            <a:ext cx="3167782" cy="1628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 descr="SpeedComfort Radiatorventilat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0" y="3356992"/>
            <a:ext cx="3095774" cy="1213761"/>
          </a:xfrm>
          <a:prstGeom prst="rect">
            <a:avLst/>
          </a:prstGeom>
          <a:noFill/>
        </p:spPr>
      </p:pic>
      <p:sp>
        <p:nvSpPr>
          <p:cNvPr id="25" name="Tekstvak 24"/>
          <p:cNvSpPr txBox="1"/>
          <p:nvPr/>
        </p:nvSpPr>
        <p:spPr>
          <a:xfrm>
            <a:off x="128464" y="2492896"/>
            <a:ext cx="97775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Inregelen op de voetventielen; onderblokken of (</a:t>
            </a:r>
            <a:r>
              <a:rPr lang="nl-NL" dirty="0" err="1" smtClean="0"/>
              <a:t>thermostatische</a:t>
            </a:r>
            <a:r>
              <a:rPr lang="nl-NL" dirty="0" smtClean="0"/>
              <a:t>) radiatorkranen.</a:t>
            </a:r>
          </a:p>
          <a:p>
            <a:r>
              <a:rPr lang="nl-NL" dirty="0" smtClean="0"/>
              <a:t>Principe weerstand leiding. Laatste krijgt minste water. Denk ook aan ontluchten.</a:t>
            </a:r>
            <a:endParaRPr lang="nl-NL" dirty="0"/>
          </a:p>
        </p:txBody>
      </p:sp>
      <p:sp>
        <p:nvSpPr>
          <p:cNvPr id="26" name="Tekstvak 25"/>
          <p:cNvSpPr txBox="1"/>
          <p:nvPr/>
        </p:nvSpPr>
        <p:spPr>
          <a:xfrm>
            <a:off x="4160838" y="3429000"/>
            <a:ext cx="53292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Klein ventilatoren die lucht sneller langs radiatorplaten. Werkt het beste als inregeling </a:t>
            </a:r>
            <a:r>
              <a:rPr lang="nl-NL" dirty="0" err="1" smtClean="0"/>
              <a:t>goe</a:t>
            </a:r>
            <a:r>
              <a:rPr lang="nl-NL" dirty="0" smtClean="0"/>
              <a:t> is. </a:t>
            </a:r>
          </a:p>
        </p:txBody>
      </p:sp>
      <p:grpSp>
        <p:nvGrpSpPr>
          <p:cNvPr id="36" name="Groep 35"/>
          <p:cNvGrpSpPr/>
          <p:nvPr/>
        </p:nvGrpSpPr>
        <p:grpSpPr>
          <a:xfrm>
            <a:off x="4304928" y="764704"/>
            <a:ext cx="4322039" cy="1584176"/>
            <a:chOff x="4340163" y="692696"/>
            <a:chExt cx="4322039" cy="1584176"/>
          </a:xfrm>
        </p:grpSpPr>
        <p:sp>
          <p:nvSpPr>
            <p:cNvPr id="16" name="Rechthoek 15"/>
            <p:cNvSpPr/>
            <p:nvPr/>
          </p:nvSpPr>
          <p:spPr>
            <a:xfrm>
              <a:off x="4736976" y="1124744"/>
              <a:ext cx="79208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Rechthoek 16"/>
            <p:cNvSpPr/>
            <p:nvPr/>
          </p:nvSpPr>
          <p:spPr>
            <a:xfrm>
              <a:off x="4736976" y="2060848"/>
              <a:ext cx="79208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17"/>
            <p:cNvSpPr/>
            <p:nvPr/>
          </p:nvSpPr>
          <p:spPr>
            <a:xfrm>
              <a:off x="6105128" y="1124744"/>
              <a:ext cx="79208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/>
            <p:cNvSpPr/>
            <p:nvPr/>
          </p:nvSpPr>
          <p:spPr>
            <a:xfrm>
              <a:off x="6105525" y="2060848"/>
              <a:ext cx="79208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/>
            <p:cNvSpPr/>
            <p:nvPr/>
          </p:nvSpPr>
          <p:spPr>
            <a:xfrm rot="5400000">
              <a:off x="5601072" y="1628800"/>
              <a:ext cx="432048" cy="14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Rechthoek 31"/>
            <p:cNvSpPr/>
            <p:nvPr/>
          </p:nvSpPr>
          <p:spPr>
            <a:xfrm rot="5400000">
              <a:off x="4232151" y="1592796"/>
              <a:ext cx="432048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al 32"/>
            <p:cNvSpPr/>
            <p:nvPr/>
          </p:nvSpPr>
          <p:spPr>
            <a:xfrm>
              <a:off x="7473280" y="1412776"/>
              <a:ext cx="288032" cy="360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35" name="Vorm 34"/>
            <p:cNvCxnSpPr>
              <a:stCxn id="33" idx="0"/>
              <a:endCxn id="18" idx="3"/>
            </p:cNvCxnSpPr>
            <p:nvPr/>
          </p:nvCxnSpPr>
          <p:spPr>
            <a:xfrm rot="16200000" flipV="1">
              <a:off x="7167246" y="962726"/>
              <a:ext cx="180020" cy="720080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echte verbindingslijn 38"/>
            <p:cNvCxnSpPr>
              <a:stCxn id="18" idx="1"/>
              <a:endCxn id="16" idx="3"/>
            </p:cNvCxnSpPr>
            <p:nvPr/>
          </p:nvCxnSpPr>
          <p:spPr>
            <a:xfrm flipH="1">
              <a:off x="5529064" y="1232756"/>
              <a:ext cx="57606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Vorm 40"/>
            <p:cNvCxnSpPr>
              <a:stCxn id="16" idx="1"/>
              <a:endCxn id="32" idx="1"/>
            </p:cNvCxnSpPr>
            <p:nvPr/>
          </p:nvCxnSpPr>
          <p:spPr>
            <a:xfrm rot="10800000" flipV="1">
              <a:off x="4448176" y="1232756"/>
              <a:ext cx="288801" cy="252028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Vorm 42"/>
            <p:cNvCxnSpPr>
              <a:stCxn id="32" idx="3"/>
              <a:endCxn id="17" idx="1"/>
            </p:cNvCxnSpPr>
            <p:nvPr/>
          </p:nvCxnSpPr>
          <p:spPr>
            <a:xfrm rot="16200000" flipH="1">
              <a:off x="4466561" y="1898445"/>
              <a:ext cx="252028" cy="288801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Rechte verbindingslijn 44"/>
            <p:cNvCxnSpPr>
              <a:stCxn id="17" idx="3"/>
              <a:endCxn id="30" idx="1"/>
            </p:cNvCxnSpPr>
            <p:nvPr/>
          </p:nvCxnSpPr>
          <p:spPr>
            <a:xfrm>
              <a:off x="5529064" y="2168860"/>
              <a:ext cx="5764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Vorm 46"/>
            <p:cNvCxnSpPr>
              <a:stCxn id="30" idx="3"/>
              <a:endCxn id="33" idx="4"/>
            </p:cNvCxnSpPr>
            <p:nvPr/>
          </p:nvCxnSpPr>
          <p:spPr>
            <a:xfrm flipV="1">
              <a:off x="6897613" y="1772816"/>
              <a:ext cx="719683" cy="396044"/>
            </a:xfrm>
            <a:prstGeom prst="bentConnector2">
              <a:avLst/>
            </a:prstGeom>
            <a:ln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Vorm 48"/>
            <p:cNvCxnSpPr>
              <a:stCxn id="18" idx="1"/>
              <a:endCxn id="31" idx="1"/>
            </p:cNvCxnSpPr>
            <p:nvPr/>
          </p:nvCxnSpPr>
          <p:spPr>
            <a:xfrm rot="10800000" flipV="1">
              <a:off x="5817096" y="1232756"/>
              <a:ext cx="288032" cy="252028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Vorm 50"/>
            <p:cNvCxnSpPr>
              <a:stCxn id="31" idx="3"/>
              <a:endCxn id="30" idx="1"/>
            </p:cNvCxnSpPr>
            <p:nvPr/>
          </p:nvCxnSpPr>
          <p:spPr>
            <a:xfrm rot="16200000" flipH="1">
              <a:off x="5835296" y="1898631"/>
              <a:ext cx="252028" cy="28842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kstvak 51"/>
            <p:cNvSpPr txBox="1"/>
            <p:nvPr/>
          </p:nvSpPr>
          <p:spPr>
            <a:xfrm>
              <a:off x="4520952" y="1484784"/>
              <a:ext cx="120436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Radiator 2</a:t>
              </a:r>
              <a:endParaRPr lang="nl-NL" dirty="0"/>
            </a:p>
          </p:txBody>
        </p:sp>
        <p:sp>
          <p:nvSpPr>
            <p:cNvPr id="53" name="Tekstvak 52"/>
            <p:cNvSpPr txBox="1"/>
            <p:nvPr/>
          </p:nvSpPr>
          <p:spPr>
            <a:xfrm>
              <a:off x="6105525" y="1484784"/>
              <a:ext cx="120436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Radiator 1</a:t>
              </a:r>
              <a:endParaRPr lang="nl-NL" dirty="0"/>
            </a:p>
          </p:txBody>
        </p:sp>
        <p:sp>
          <p:nvSpPr>
            <p:cNvPr id="54" name="Tekstvak 53"/>
            <p:cNvSpPr txBox="1"/>
            <p:nvPr/>
          </p:nvSpPr>
          <p:spPr>
            <a:xfrm>
              <a:off x="7905328" y="1412776"/>
              <a:ext cx="756874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Pomp</a:t>
              </a:r>
              <a:endParaRPr lang="nl-NL" dirty="0"/>
            </a:p>
          </p:txBody>
        </p:sp>
        <p:sp>
          <p:nvSpPr>
            <p:cNvPr id="55" name="Tekstvak 54"/>
            <p:cNvSpPr txBox="1"/>
            <p:nvPr/>
          </p:nvSpPr>
          <p:spPr>
            <a:xfrm>
              <a:off x="5961112" y="692696"/>
              <a:ext cx="193437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Leidingweerstand</a:t>
              </a:r>
              <a:endParaRPr lang="nl-NL" dirty="0"/>
            </a:p>
          </p:txBody>
        </p:sp>
        <p:sp>
          <p:nvSpPr>
            <p:cNvPr id="58" name="Stroomdiagram: Verzamelen 57"/>
            <p:cNvSpPr/>
            <p:nvPr/>
          </p:nvSpPr>
          <p:spPr>
            <a:xfrm rot="16200000">
              <a:off x="5714541" y="1256519"/>
              <a:ext cx="204118" cy="228600"/>
            </a:xfrm>
            <a:prstGeom prst="flowChartCol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</p:grpSp>
      <p:sp>
        <p:nvSpPr>
          <p:cNvPr id="34" name="Tekstvak 33"/>
          <p:cNvSpPr txBox="1"/>
          <p:nvPr/>
        </p:nvSpPr>
        <p:spPr>
          <a:xfrm>
            <a:off x="3440832" y="0"/>
            <a:ext cx="3041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Voorbeelden </a:t>
            </a:r>
            <a:endParaRPr lang="nl-NL" sz="4000" b="1" dirty="0"/>
          </a:p>
        </p:txBody>
      </p:sp>
      <p:sp>
        <p:nvSpPr>
          <p:cNvPr id="37" name="Tekstvak 36"/>
          <p:cNvSpPr txBox="1"/>
          <p:nvPr/>
        </p:nvSpPr>
        <p:spPr>
          <a:xfrm>
            <a:off x="4160838" y="5229200"/>
            <a:ext cx="501105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Radiator folie; werk met reflecterend aluminium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6177136" y="3140968"/>
          <a:ext cx="3096344" cy="3111825"/>
        </p:xfrm>
        <a:graphic>
          <a:graphicData uri="http://schemas.openxmlformats.org/presentationml/2006/ole">
            <p:oleObj spid="_x0000_s1027" name="Bitmapafbeelding" r:id="rId3" imgW="1991003" imgH="2000000" progId="PBrush">
              <p:embed/>
            </p:oleObj>
          </a:graphicData>
        </a:graphic>
      </p:graphicFrame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3632606" y="48320"/>
            <a:ext cx="22327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Ventilatie</a:t>
            </a:r>
          </a:p>
        </p:txBody>
      </p:sp>
      <p:sp>
        <p:nvSpPr>
          <p:cNvPr id="6" name="Rechthoek 5"/>
          <p:cNvSpPr/>
          <p:nvPr/>
        </p:nvSpPr>
        <p:spPr>
          <a:xfrm>
            <a:off x="273050" y="1125538"/>
            <a:ext cx="597609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5"/>
              </a:rPr>
              <a:t>Indeling  (</a:t>
            </a:r>
            <a:r>
              <a:rPr lang="nl-NL" dirty="0" err="1" smtClean="0">
                <a:hlinkClick r:id="rId5"/>
              </a:rPr>
              <a:t>Wikipedia</a:t>
            </a:r>
            <a:r>
              <a:rPr lang="nl-NL" dirty="0" smtClean="0">
                <a:hlinkClick r:id="rId5"/>
              </a:rPr>
              <a:t>)</a:t>
            </a:r>
          </a:p>
          <a:p>
            <a:r>
              <a:rPr lang="nl-NL" dirty="0" smtClean="0">
                <a:hlinkClick r:id="rId5"/>
              </a:rPr>
              <a:t>1Ongecontroleerde ventilatie</a:t>
            </a:r>
            <a:r>
              <a:rPr lang="nl-NL" dirty="0" smtClean="0"/>
              <a:t> (door kieren)</a:t>
            </a:r>
          </a:p>
          <a:p>
            <a:r>
              <a:rPr lang="nl-NL" dirty="0" smtClean="0">
                <a:hlinkClick r:id="rId5"/>
              </a:rPr>
              <a:t>2Gecontroleerde ventilatie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2.1Natuurlijke ventilatie</a:t>
            </a:r>
            <a:r>
              <a:rPr lang="nl-NL" dirty="0" smtClean="0"/>
              <a:t> (roostertje dicht of open)</a:t>
            </a:r>
          </a:p>
          <a:p>
            <a:pPr lvl="1"/>
            <a:r>
              <a:rPr lang="nl-NL" u="sng" dirty="0" smtClean="0">
                <a:hlinkClick r:id="rId5"/>
              </a:rPr>
              <a:t>2.2Mechanische ventilatie</a:t>
            </a:r>
            <a:r>
              <a:rPr lang="nl-NL" u="sng" dirty="0" smtClean="0"/>
              <a:t> (met ventilatoren)</a:t>
            </a:r>
            <a:endParaRPr lang="nl-NL" dirty="0" smtClean="0"/>
          </a:p>
          <a:p>
            <a:r>
              <a:rPr lang="nl-NL" dirty="0" smtClean="0">
                <a:hlinkClick r:id="rId5"/>
              </a:rPr>
              <a:t>3. Typen systemen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3.1Type A: natuurlijke ventilatie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3.2Type B: toevoer met ventilatoren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3.3Type C: afzuiging met ventilatoren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3.4Type C </a:t>
            </a:r>
            <a:r>
              <a:rPr lang="nl-NL" dirty="0" err="1" smtClean="0">
                <a:hlinkClick r:id="rId5"/>
              </a:rPr>
              <a:t>vraaggestuurd</a:t>
            </a:r>
            <a:endParaRPr lang="nl-NL" dirty="0" smtClean="0"/>
          </a:p>
          <a:p>
            <a:pPr lvl="1"/>
            <a:r>
              <a:rPr lang="nl-NL" dirty="0" smtClean="0">
                <a:hlinkClick r:id="rId5"/>
              </a:rPr>
              <a:t>3.5Type D: balansventilatie</a:t>
            </a:r>
            <a:endParaRPr lang="nl-NL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906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1031" name="Picture 7" descr="Basisventilati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80" y="4725144"/>
            <a:ext cx="1800199" cy="1874024"/>
          </a:xfrm>
          <a:prstGeom prst="rect">
            <a:avLst/>
          </a:prstGeom>
          <a:noFill/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6816" y="4365104"/>
            <a:ext cx="1944215" cy="2015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hoek 17"/>
          <p:cNvSpPr/>
          <p:nvPr/>
        </p:nvSpPr>
        <p:spPr>
          <a:xfrm>
            <a:off x="2216696" y="6165304"/>
            <a:ext cx="3202543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hlinkClick r:id="rId8"/>
              </a:rPr>
              <a:t>http://www.duco.eu/nl-home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038" name="Picture 14" descr="ce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17096" y="764704"/>
            <a:ext cx="3706847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Tekstvak 5"/>
          <p:cNvSpPr txBox="1"/>
          <p:nvPr/>
        </p:nvSpPr>
        <p:spPr>
          <a:xfrm>
            <a:off x="1459768" y="115888"/>
            <a:ext cx="69864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Ventilatie; punten van aandacht</a:t>
            </a:r>
          </a:p>
        </p:txBody>
      </p:sp>
      <p:sp>
        <p:nvSpPr>
          <p:cNvPr id="10" name="Rechthoek 9"/>
          <p:cNvSpPr/>
          <p:nvPr/>
        </p:nvSpPr>
        <p:spPr>
          <a:xfrm>
            <a:off x="236476" y="836712"/>
            <a:ext cx="94330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Weinig roosters slechte lucht uit kruipruimtes e.d. of  koolmonoxide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Aan- en afvoerroosters niet vlak bij elkaar plaatsen 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Ventilatie onder de deur mengt niet met warme lucht boven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Afvoer van vocht etc. verloopt slecht en een vertrek ruikt muf (ook met open ramen)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Muren laten geen lucht door, maar nemen veel vocht en warmte op 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Lucht kent ventilatie, muur bij vocht en warmte via diffusie.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Hoe warmer de lucht, hoe meer vocht ze kan bevatten. 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Als binnenshuis de lucht vrij beweegt; is waterdamp per m3 lucht overal  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In koude vertrekken kan de lucht minder damp bevatten; geeft problemen  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De relatieve vochtigheid in de vertrekken wordt door de muren constant gehouden. Snel even luchten zal geen effect hebben.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	De schade kan groot zijn en het effect langdurig vanwege de tijd en de hoeveelheid vocht die mee gemoeid is.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000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Efficiënte vochtafvoer: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  <a:p>
            <a:pPr marL="936108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Vocht afvoeren bij de bron (bijv. fornuis;efficiënt en met minder energieverlies).</a:t>
            </a:r>
          </a:p>
          <a:p>
            <a:pPr marL="936108" lvl="1" indent="-4572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nl-NL" sz="2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Bij een hoge vochtigheid constant voldoende ventileren. De muren bevatten veel vocht, en geven dat slechts geleidelijk af.</a:t>
            </a:r>
            <a:endParaRPr lang="nl-NL" sz="14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el 15"/>
          <p:cNvGraphicFramePr>
            <a:graphicFrameLocks noGrp="1"/>
          </p:cNvGraphicFramePr>
          <p:nvPr/>
        </p:nvGraphicFramePr>
        <p:xfrm>
          <a:off x="344488" y="4509120"/>
          <a:ext cx="6264696" cy="2145680"/>
        </p:xfrm>
        <a:graphic>
          <a:graphicData uri="http://schemas.openxmlformats.org/drawingml/2006/table">
            <a:tbl>
              <a:tblPr/>
              <a:tblGrid>
                <a:gridCol w="1566174"/>
                <a:gridCol w="1566174"/>
                <a:gridCol w="1566174"/>
                <a:gridCol w="1566174"/>
              </a:tblGrid>
              <a:tr h="485235"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Rendement op bovenwaarde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/>
                        <a:t>Rendement op onderwaarde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Keurmerk oud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/>
                        <a:t>Keurmerk na </a:t>
                      </a:r>
                      <a:r>
                        <a:rPr lang="nl-NL" sz="1600" dirty="0" smtClean="0"/>
                        <a:t>sept. </a:t>
                      </a:r>
                      <a:r>
                        <a:rPr lang="nl-NL" sz="1600" dirty="0"/>
                        <a:t>2015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DD"/>
                    </a:solidFill>
                  </a:tcPr>
                </a:tc>
              </a:tr>
              <a:tr h="485235">
                <a:tc>
                  <a:txBody>
                    <a:bodyPr/>
                    <a:lstStyle/>
                    <a:p>
                      <a:r>
                        <a:rPr lang="nl-NL" sz="1600" dirty="0"/>
                        <a:t>83%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n.v.t.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VR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Open combi </a:t>
                      </a:r>
                      <a:r>
                        <a:rPr lang="nl-NL" sz="1600" dirty="0" err="1" smtClean="0"/>
                        <a:t>VR-ket</a:t>
                      </a:r>
                      <a:r>
                        <a:rPr lang="nl-NL" sz="1600" dirty="0" smtClean="0"/>
                        <a:t>(30 </a:t>
                      </a:r>
                      <a:r>
                        <a:rPr lang="nl-NL" sz="1600" dirty="0"/>
                        <a:t>kW)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9619">
                <a:tc>
                  <a:txBody>
                    <a:bodyPr/>
                    <a:lstStyle/>
                    <a:p>
                      <a:r>
                        <a:rPr lang="nl-NL" sz="1600" dirty="0"/>
                        <a:t>90%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100%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HR100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n.v.t.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9619">
                <a:tc>
                  <a:txBody>
                    <a:bodyPr/>
                    <a:lstStyle/>
                    <a:p>
                      <a:r>
                        <a:rPr lang="nl-NL" sz="1600" dirty="0"/>
                        <a:t>94%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104%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HR104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n.v.t.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  <a:tr h="279619">
                <a:tc>
                  <a:txBody>
                    <a:bodyPr/>
                    <a:lstStyle/>
                    <a:p>
                      <a:r>
                        <a:rPr lang="nl-NL" sz="1600" dirty="0"/>
                        <a:t>96%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107%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/>
                        <a:t>HR107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HR</a:t>
                      </a:r>
                    </a:p>
                  </a:txBody>
                  <a:tcPr marL="87761" marR="87761" marT="43880" marB="43880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</a:tr>
            </a:tbl>
          </a:graphicData>
        </a:graphic>
      </p:graphicFrame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2288704" y="0"/>
            <a:ext cx="53017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HR ketel</a:t>
            </a:r>
          </a:p>
          <a:p>
            <a:pPr algn="ctr"/>
            <a:r>
              <a:rPr lang="nl-NL" sz="2400" b="1" dirty="0" smtClean="0"/>
              <a:t>107% rendement? Kwestie van definitie </a:t>
            </a:r>
          </a:p>
        </p:txBody>
      </p:sp>
      <p:sp>
        <p:nvSpPr>
          <p:cNvPr id="11" name="Tekstvak 10"/>
          <p:cNvSpPr txBox="1"/>
          <p:nvPr/>
        </p:nvSpPr>
        <p:spPr>
          <a:xfrm>
            <a:off x="344488" y="981075"/>
            <a:ext cx="485363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Een rendement is in  </a:t>
            </a:r>
            <a:r>
              <a:rPr lang="nl-NL" dirty="0" smtClean="0">
                <a:hlinkClick r:id="rId3" tooltip="Warmte"/>
              </a:rPr>
              <a:t>warmtehoeveelheden</a:t>
            </a:r>
            <a:r>
              <a:rPr lang="nl-NL" dirty="0" smtClean="0"/>
              <a:t> Q, :</a:t>
            </a:r>
          </a:p>
          <a:p>
            <a:r>
              <a:rPr lang="nl-NL" dirty="0" smtClean="0"/>
              <a:t>r= Q_nuttig/ Q_(toegevoegd)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5817096" y="981075"/>
            <a:ext cx="359213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Hoe krijg je meer nuttige warmte </a:t>
            </a:r>
          </a:p>
          <a:p>
            <a:r>
              <a:rPr lang="nl-NL" b="1" dirty="0" smtClean="0">
                <a:solidFill>
                  <a:srgbClr val="FF0000"/>
                </a:solidFill>
              </a:rPr>
              <a:t>Uit iets waar dat niet in zit</a:t>
            </a:r>
            <a:endParaRPr lang="nl-NL" b="1" dirty="0">
              <a:solidFill>
                <a:srgbClr val="FF0000"/>
              </a:solidFill>
            </a:endParaRPr>
          </a:p>
        </p:txBody>
      </p:sp>
      <p:sp>
        <p:nvSpPr>
          <p:cNvPr id="13" name="Rechthoek 12"/>
          <p:cNvSpPr/>
          <p:nvPr/>
        </p:nvSpPr>
        <p:spPr>
          <a:xfrm>
            <a:off x="344488" y="1700808"/>
            <a:ext cx="921702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Verschil is </a:t>
            </a:r>
            <a:r>
              <a:rPr lang="nl-NL" b="1" dirty="0" smtClean="0"/>
              <a:t>verdampingswarmte</a:t>
            </a:r>
            <a:r>
              <a:rPr lang="nl-NL" dirty="0" smtClean="0"/>
              <a:t>  =warmte nodig om massa-eenheid stof van een gecondenseerde toestand (vast, vloeibaar) in gas om te zetten (condensatie).</a:t>
            </a:r>
            <a:endParaRPr lang="nl-NL" dirty="0"/>
          </a:p>
        </p:txBody>
      </p:sp>
      <p:pic>
        <p:nvPicPr>
          <p:cNvPr id="14" name="Picture 2" descr="https://upload.wikimedia.org/wikipedia/commons/thumb/f/f7/Aggregatie1.svg/710px-Aggregatie1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29264" y="3573016"/>
            <a:ext cx="2308828" cy="2304256"/>
          </a:xfrm>
          <a:prstGeom prst="rect">
            <a:avLst/>
          </a:prstGeom>
          <a:noFill/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344488" y="2996952"/>
            <a:ext cx="742805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Er is dus (met voor Nederlands gas de waarden):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energetische boven-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bruto </a:t>
            </a:r>
            <a:r>
              <a:rPr kumimoji="0" lang="nl-NL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stook-</a:t>
            </a:r>
            <a:r>
              <a:rPr kumimoji="0" lang="nl-NL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of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verbrandingswaarde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(</a:t>
            </a:r>
            <a:r>
              <a:rPr kumimoji="0" lang="nl-NL" sz="18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nl-NL" sz="1800" b="0" i="1" u="none" strike="noStrike" cap="none" normalizeH="0" baseline="-3000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b</a:t>
            </a:r>
            <a:r>
              <a:rPr lang="nl-NL" sz="1800" dirty="0" smtClean="0">
                <a:ea typeface="Calibri" pitchFamily="34" charset="0"/>
                <a:cs typeface="Times New Roman" pitchFamily="18" charset="0"/>
              </a:rPr>
              <a:t> </a:t>
            </a:r>
            <a:r>
              <a:rPr lang="nl-NL" sz="1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35,17 MJ/m</a:t>
            </a:r>
            <a:r>
              <a:rPr lang="nl-NL" sz="1800" baseline="30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3)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342900" lvl="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energetische onderwaarde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, ook </a:t>
            </a: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(netto) stookwaarde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 (</a:t>
            </a:r>
            <a:r>
              <a:rPr kumimoji="0" lang="nl-NL" sz="1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H</a:t>
            </a:r>
            <a:r>
              <a:rPr kumimoji="0" lang="nl-NL" sz="1800" b="0" i="1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o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lang="nl-NL" sz="18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31,65 MJ/m</a:t>
            </a:r>
            <a:r>
              <a:rPr lang="nl-NL" sz="1800" baseline="30000" dirty="0" smtClean="0">
                <a:latin typeface="Calibri" pitchFamily="34" charset="0"/>
                <a:ea typeface="Calibri" pitchFamily="34" charset="0"/>
                <a:cs typeface="Times New Roman" pitchFamily="18" charset="0"/>
              </a:rPr>
              <a:t>3)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AutoShape 1" descr="{\displaystyle bovenwaarde(hs)=onderwaarde(hi)+condensatiewarmte}"/>
          <p:cNvSpPr>
            <a:spLocks noChangeAspect="1" noChangeArrowheads="1"/>
          </p:cNvSpPr>
          <p:nvPr/>
        </p:nvSpPr>
        <p:spPr bwMode="auto">
          <a:xfrm>
            <a:off x="0" y="4572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44488" y="3861048"/>
            <a:ext cx="990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Europese richtlijnen schrijven de onderste verbrandingswaarde voor;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Een </a:t>
            </a:r>
            <a:r>
              <a:rPr kumimoji="0" lang="nl-NL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HR-ketel</a:t>
            </a:r>
            <a:r>
              <a:rPr kumimoji="0" lang="nl-N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wint energie uit waterdamp terug en komt dus boven 100%</a:t>
            </a: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hthoek 16"/>
          <p:cNvSpPr/>
          <p:nvPr/>
        </p:nvSpPr>
        <p:spPr>
          <a:xfrm>
            <a:off x="344488" y="2348880"/>
            <a:ext cx="92890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/>
              <a:t>Rookgascondensor</a:t>
            </a:r>
            <a:r>
              <a:rPr lang="nl-NL" dirty="0" smtClean="0"/>
              <a:t> =</a:t>
            </a:r>
            <a:r>
              <a:rPr lang="nl-NL" dirty="0" smtClean="0">
                <a:hlinkClick r:id="rId5" tooltip="Warmtewisselaar"/>
              </a:rPr>
              <a:t>warmtewisselaar</a:t>
            </a:r>
            <a:r>
              <a:rPr lang="nl-NL" dirty="0" smtClean="0"/>
              <a:t>,  die </a:t>
            </a:r>
            <a:r>
              <a:rPr lang="nl-NL" dirty="0" smtClean="0">
                <a:hlinkClick r:id="rId6" tooltip="Rookgas"/>
              </a:rPr>
              <a:t>rookgas</a:t>
            </a:r>
            <a:r>
              <a:rPr lang="nl-NL" dirty="0" smtClean="0"/>
              <a:t> met water afkoelt beneden het </a:t>
            </a:r>
            <a:r>
              <a:rPr lang="nl-NL" dirty="0" smtClean="0">
                <a:hlinkClick r:id="rId7" tooltip="Dauwpunt"/>
              </a:rPr>
              <a:t>dauwpunt</a:t>
            </a:r>
            <a:r>
              <a:rPr lang="nl-NL" dirty="0" smtClean="0"/>
              <a:t>, om  </a:t>
            </a:r>
            <a:r>
              <a:rPr lang="nl-NL" dirty="0" smtClean="0">
                <a:hlinkClick r:id="rId8" tooltip="Verdampingswarmte"/>
              </a:rPr>
              <a:t>verdampingswarmte</a:t>
            </a:r>
            <a:r>
              <a:rPr lang="nl-NL" dirty="0" smtClean="0"/>
              <a:t> van de </a:t>
            </a:r>
            <a:r>
              <a:rPr lang="nl-NL" dirty="0" smtClean="0">
                <a:hlinkClick r:id="rId9" tooltip="Waterdamp"/>
              </a:rPr>
              <a:t>waterdamp</a:t>
            </a:r>
            <a:r>
              <a:rPr lang="nl-NL" dirty="0" smtClean="0"/>
              <a:t> in het rookgas  nuttig gebruiken.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2405636" y="128727"/>
            <a:ext cx="509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Warmte pomp werking</a:t>
            </a:r>
          </a:p>
        </p:txBody>
      </p:sp>
      <p:pic>
        <p:nvPicPr>
          <p:cNvPr id="7" name="Picture 2" descr="zo werkt een warmtepomp entalphie diagram kringlo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536" y="765175"/>
            <a:ext cx="7416824" cy="5383136"/>
          </a:xfrm>
          <a:prstGeom prst="rect">
            <a:avLst/>
          </a:prstGeom>
          <a:noFill/>
        </p:spPr>
      </p:pic>
      <p:sp>
        <p:nvSpPr>
          <p:cNvPr id="11" name="Ovaal 10"/>
          <p:cNvSpPr/>
          <p:nvPr/>
        </p:nvSpPr>
        <p:spPr>
          <a:xfrm>
            <a:off x="3008784" y="3501008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72480" y="3861048"/>
            <a:ext cx="203228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solidFill>
                  <a:srgbClr val="FF0000"/>
                </a:solidFill>
              </a:rPr>
              <a:t>We  beginnen hier</a:t>
            </a:r>
            <a:endParaRPr lang="nl-NL" b="1" dirty="0">
              <a:solidFill>
                <a:srgbClr val="FF0000"/>
              </a:solidFill>
            </a:endParaRPr>
          </a:p>
        </p:txBody>
      </p:sp>
      <p:cxnSp>
        <p:nvCxnSpPr>
          <p:cNvPr id="14" name="Rechte verbindingslijn met pijl 13"/>
          <p:cNvCxnSpPr>
            <a:stCxn id="12" idx="3"/>
          </p:cNvCxnSpPr>
          <p:nvPr/>
        </p:nvCxnSpPr>
        <p:spPr>
          <a:xfrm flipV="1">
            <a:off x="2304768" y="3717032"/>
            <a:ext cx="704016" cy="3363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met pijl 15"/>
          <p:cNvCxnSpPr/>
          <p:nvPr/>
        </p:nvCxnSpPr>
        <p:spPr>
          <a:xfrm>
            <a:off x="2648744" y="4149080"/>
            <a:ext cx="5760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vak 16"/>
          <p:cNvSpPr txBox="1"/>
          <p:nvPr/>
        </p:nvSpPr>
        <p:spPr>
          <a:xfrm>
            <a:off x="1928664" y="4077072"/>
            <a:ext cx="13099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0000"/>
                </a:solidFill>
              </a:rPr>
              <a:t>Die kant op</a:t>
            </a:r>
            <a:endParaRPr lang="nl-NL" dirty="0">
              <a:solidFill>
                <a:srgbClr val="FF0000"/>
              </a:solidFill>
            </a:endParaRPr>
          </a:p>
        </p:txBody>
      </p:sp>
      <p:cxnSp>
        <p:nvCxnSpPr>
          <p:cNvPr id="19" name="Rechte verbindingslijn met pijl 18"/>
          <p:cNvCxnSpPr/>
          <p:nvPr/>
        </p:nvCxnSpPr>
        <p:spPr>
          <a:xfrm>
            <a:off x="4232920" y="4221088"/>
            <a:ext cx="720080" cy="75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met pijl 20"/>
          <p:cNvCxnSpPr/>
          <p:nvPr/>
        </p:nvCxnSpPr>
        <p:spPr>
          <a:xfrm flipH="1">
            <a:off x="4232920" y="4365550"/>
            <a:ext cx="720080" cy="75"/>
          </a:xfrm>
          <a:prstGeom prst="straightConnector1">
            <a:avLst/>
          </a:prstGeom>
          <a:ln w="57150">
            <a:solidFill>
              <a:srgbClr val="92D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al 21"/>
          <p:cNvSpPr/>
          <p:nvPr/>
        </p:nvSpPr>
        <p:spPr>
          <a:xfrm>
            <a:off x="4736976" y="4941168"/>
            <a:ext cx="432048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ekstvak 22"/>
          <p:cNvSpPr txBox="1"/>
          <p:nvPr/>
        </p:nvSpPr>
        <p:spPr>
          <a:xfrm>
            <a:off x="4599377" y="5373216"/>
            <a:ext cx="723275" cy="384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l-NL" b="1" dirty="0" err="1" smtClean="0">
                <a:solidFill>
                  <a:srgbClr val="FF0000"/>
                </a:solidFill>
              </a:rPr>
              <a:t>ìnput</a:t>
            </a:r>
            <a:endParaRPr lang="nl-NL" b="1" dirty="0">
              <a:solidFill>
                <a:srgbClr val="FF0000"/>
              </a:solidFill>
            </a:endParaRPr>
          </a:p>
        </p:txBody>
      </p:sp>
      <p:cxnSp>
        <p:nvCxnSpPr>
          <p:cNvPr id="24" name="Rechte verbindingslijn met pijl 23"/>
          <p:cNvCxnSpPr/>
          <p:nvPr/>
        </p:nvCxnSpPr>
        <p:spPr>
          <a:xfrm flipH="1">
            <a:off x="4232920" y="1700808"/>
            <a:ext cx="720080" cy="75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>
            <a:off x="4232920" y="1556792"/>
            <a:ext cx="720080" cy="7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560" y="1052736"/>
            <a:ext cx="7420188" cy="5040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1208584" y="5877272"/>
            <a:ext cx="304750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u="sng" dirty="0" smtClean="0"/>
              <a:t>Plus ventilatie warmtepomp</a:t>
            </a:r>
          </a:p>
          <a:p>
            <a:r>
              <a:rPr lang="nl-NL" sz="1600" dirty="0" smtClean="0"/>
              <a:t>Haalt warmte uit ventilatielucht  </a:t>
            </a:r>
          </a:p>
          <a:p>
            <a:r>
              <a:rPr lang="nl-NL" sz="1600" dirty="0" smtClean="0"/>
              <a:t>Ventilator in huis</a:t>
            </a:r>
            <a:endParaRPr lang="nl-NL" sz="1600" dirty="0"/>
          </a:p>
        </p:txBody>
      </p:sp>
      <p:sp>
        <p:nvSpPr>
          <p:cNvPr id="10" name="Tekstvak 9"/>
          <p:cNvSpPr txBox="1"/>
          <p:nvPr/>
        </p:nvSpPr>
        <p:spPr>
          <a:xfrm>
            <a:off x="3411809" y="188640"/>
            <a:ext cx="3082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u="sng" dirty="0" smtClean="0"/>
              <a:t>warmtepomp</a:t>
            </a:r>
            <a:endParaRPr lang="nl-NL" sz="4000" dirty="0"/>
          </a:p>
        </p:txBody>
      </p:sp>
      <p:sp>
        <p:nvSpPr>
          <p:cNvPr id="11" name="Rechteraccolade 10"/>
          <p:cNvSpPr/>
          <p:nvPr/>
        </p:nvSpPr>
        <p:spPr>
          <a:xfrm rot="16200000">
            <a:off x="3908884" y="-999492"/>
            <a:ext cx="360040" cy="4752528"/>
          </a:xfrm>
          <a:prstGeom prst="rightBrace">
            <a:avLst>
              <a:gd name="adj1" fmla="val 8333"/>
              <a:gd name="adj2" fmla="val 5060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/>
          <p:cNvSpPr txBox="1"/>
          <p:nvPr/>
        </p:nvSpPr>
        <p:spPr>
          <a:xfrm>
            <a:off x="2144688" y="836712"/>
            <a:ext cx="382854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Voor woningen meestal niet relevant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3584848" y="4221088"/>
            <a:ext cx="1211485" cy="6771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Grote</a:t>
            </a:r>
          </a:p>
          <a:p>
            <a:r>
              <a:rPr lang="nl-NL" dirty="0" smtClean="0">
                <a:solidFill>
                  <a:schemeClr val="bg1"/>
                </a:solidFill>
              </a:rPr>
              <a:t>Tuin nodig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5169024" y="5589240"/>
            <a:ext cx="19250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Bron vrij kostbaar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681192" y="2852936"/>
            <a:ext cx="939231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accent3">
                    <a:lumMod val="75000"/>
                  </a:schemeClr>
                </a:solidFill>
              </a:rPr>
              <a:t>Geluid</a:t>
            </a:r>
          </a:p>
          <a:p>
            <a:r>
              <a:rPr lang="nl-NL" dirty="0" smtClean="0">
                <a:solidFill>
                  <a:schemeClr val="accent3">
                    <a:lumMod val="75000"/>
                  </a:schemeClr>
                </a:solidFill>
              </a:rPr>
              <a:t>toetsen</a:t>
            </a:r>
          </a:p>
          <a:p>
            <a:r>
              <a:rPr lang="nl-NL" dirty="0" smtClean="0">
                <a:solidFill>
                  <a:schemeClr val="accent3">
                    <a:lumMod val="75000"/>
                  </a:schemeClr>
                </a:solidFill>
              </a:rPr>
              <a:t>bij Jan</a:t>
            </a: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47" name="Afbeelding 46" descr="indicatie tabel warmtepomp richtgetal draaiuren vermogen">
            <a:hlinkClick r:id="rId3"/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1842" y="2564904"/>
            <a:ext cx="476115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Afbeelding 48" descr="richtgetal watt per m2 warmtepomp vermogen woning">
            <a:hlinkClick r:id="rId5"/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0472" y="1125538"/>
            <a:ext cx="4392488" cy="115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kstvak 50"/>
          <p:cNvSpPr txBox="1"/>
          <p:nvPr/>
        </p:nvSpPr>
        <p:spPr>
          <a:xfrm>
            <a:off x="344488" y="786984"/>
            <a:ext cx="29654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dirty="0" smtClean="0"/>
              <a:t>Richtgetal vermogen watt per m2</a:t>
            </a:r>
            <a:endParaRPr lang="nl-NL" sz="1600" dirty="0"/>
          </a:p>
        </p:txBody>
      </p:sp>
      <p:sp>
        <p:nvSpPr>
          <p:cNvPr id="54" name="Tekstvak 53"/>
          <p:cNvSpPr txBox="1"/>
          <p:nvPr/>
        </p:nvSpPr>
        <p:spPr>
          <a:xfrm>
            <a:off x="4953000" y="836613"/>
            <a:ext cx="48788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600" b="1" u="sng" dirty="0" smtClean="0"/>
              <a:t>Benadering bepalen vermogen op basis van m2 </a:t>
            </a:r>
          </a:p>
          <a:p>
            <a:r>
              <a:rPr lang="nl-NL" sz="1600" b="1" u="sng" dirty="0" smtClean="0"/>
              <a:t>woning  en bouwjaarnormen (</a:t>
            </a:r>
            <a:r>
              <a:rPr lang="nl-NL" sz="1600" b="1" u="sng" dirty="0" err="1" smtClean="0"/>
              <a:t>t.v.v</a:t>
            </a:r>
            <a:r>
              <a:rPr lang="nl-NL" sz="1600" b="1" u="sng" dirty="0" smtClean="0"/>
              <a:t> transitieberekening)</a:t>
            </a:r>
            <a:endParaRPr lang="nl-NL" sz="1600" b="1" u="sng" dirty="0"/>
          </a:p>
        </p:txBody>
      </p:sp>
      <p:pic>
        <p:nvPicPr>
          <p:cNvPr id="55" name="Afbeelding 54" descr="tapwatertabel">
            <a:hlinkClick r:id="rId7"/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4365104"/>
            <a:ext cx="4804201" cy="1850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3411809" y="188640"/>
            <a:ext cx="3082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u="sng" dirty="0" smtClean="0"/>
              <a:t>warmtepomp</a:t>
            </a:r>
            <a:endParaRPr lang="nl-NL" sz="4000" dirty="0"/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90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Tabel 14"/>
          <p:cNvGraphicFramePr>
            <a:graphicFrameLocks noGrp="1"/>
          </p:cNvGraphicFramePr>
          <p:nvPr/>
        </p:nvGraphicFramePr>
        <p:xfrm>
          <a:off x="4953000" y="1484784"/>
          <a:ext cx="4824537" cy="2462784"/>
        </p:xfrm>
        <a:graphic>
          <a:graphicData uri="http://schemas.openxmlformats.org/drawingml/2006/table">
            <a:tbl>
              <a:tblPr/>
              <a:tblGrid>
                <a:gridCol w="479824"/>
                <a:gridCol w="741102"/>
                <a:gridCol w="286918"/>
                <a:gridCol w="489591"/>
                <a:gridCol w="798486"/>
                <a:gridCol w="934619"/>
                <a:gridCol w="1093997"/>
              </a:tblGrid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 i="1" dirty="0">
                          <a:latin typeface="Calibri"/>
                          <a:ea typeface="Calibri"/>
                          <a:cs typeface="Times New Roman"/>
                        </a:rPr>
                        <a:t>Verwarming </a:t>
                      </a:r>
                      <a:endParaRPr lang="nl-N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Oppervlakte huis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m2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Richtgetal tabel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45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Watt/m2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Bouwjaar 2001 met wtw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Vermogen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6,255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 dirty="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Bruto 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Netto kWh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Gas m3 </a:t>
                      </a:r>
                      <a:r>
                        <a:rPr lang="nl-NL" sz="1200" dirty="0" smtClean="0">
                          <a:latin typeface="Calibri"/>
                          <a:ea typeface="Calibri"/>
                          <a:cs typeface="Times New Roman"/>
                        </a:rPr>
                        <a:t>z </a:t>
                      </a: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WP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Vollast uit tabel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1650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10320,75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1173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COP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 dirty="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2064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b="1" i="1">
                          <a:latin typeface="Calibri"/>
                          <a:ea typeface="Calibri"/>
                          <a:cs typeface="Times New Roman"/>
                        </a:rPr>
                        <a:t>Tapwater</a:t>
                      </a:r>
                      <a:endParaRPr lang="nl-NL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 dirty="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2 personen uit tabel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 dirty="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2000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227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COP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2,5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Totaal </a:t>
                      </a:r>
                      <a:r>
                        <a:rPr lang="nl-NL" sz="1200" dirty="0" err="1" smtClean="0">
                          <a:latin typeface="Calibri"/>
                          <a:ea typeface="Calibri"/>
                          <a:cs typeface="Times New Roman"/>
                        </a:rPr>
                        <a:t>elektr</a:t>
                      </a:r>
                      <a:r>
                        <a:rPr lang="nl-NL" sz="1200" dirty="0" smtClean="0">
                          <a:latin typeface="Calibri"/>
                          <a:ea typeface="Calibri"/>
                          <a:cs typeface="Times New Roman"/>
                        </a:rPr>
                        <a:t>. verbruik</a:t>
                      </a:r>
                      <a:endParaRPr lang="nl-NL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l-NL" sz="1200"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12320,75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2864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1400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85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Uitgaande van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m3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latin typeface="Calibri"/>
                          <a:ea typeface="Calibri"/>
                          <a:cs typeface="Times New Roman"/>
                        </a:rPr>
                        <a:t>8,8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kWh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7473280" y="1628800"/>
            <a:ext cx="139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b="1" dirty="0" smtClean="0"/>
              <a:t>Normale hoogte</a:t>
            </a:r>
            <a:endParaRPr lang="nl-NL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Tekstvak 5"/>
          <p:cNvSpPr txBox="1"/>
          <p:nvPr/>
        </p:nvSpPr>
        <p:spPr>
          <a:xfrm>
            <a:off x="1856656" y="0"/>
            <a:ext cx="6436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Elektrisch verwarmen </a:t>
            </a:r>
            <a:r>
              <a:rPr lang="nl-NL" sz="2800" b="1" dirty="0" smtClean="0"/>
              <a:t>Infrarood</a:t>
            </a:r>
          </a:p>
        </p:txBody>
      </p:sp>
      <p:pic>
        <p:nvPicPr>
          <p:cNvPr id="11" name="Picture 14" descr="http://www.gezondheidenmilieu.be/data/images/straling/Straling%20-%20Stralingsspectru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1052736"/>
            <a:ext cx="9360470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Rechthoek 5"/>
          <p:cNvSpPr/>
          <p:nvPr/>
        </p:nvSpPr>
        <p:spPr>
          <a:xfrm>
            <a:off x="2518461" y="1351324"/>
            <a:ext cx="2172031" cy="17328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442154" y="1351026"/>
            <a:ext cx="630565" cy="17331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Rechthoek 9"/>
          <p:cNvSpPr/>
          <p:nvPr/>
        </p:nvSpPr>
        <p:spPr>
          <a:xfrm>
            <a:off x="4690492" y="1351026"/>
            <a:ext cx="1261179" cy="1733143"/>
          </a:xfrm>
          <a:prstGeom prst="rect">
            <a:avLst/>
          </a:prstGeom>
          <a:solidFill>
            <a:srgbClr val="FCFC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/>
          <p:cNvSpPr/>
          <p:nvPr/>
        </p:nvSpPr>
        <p:spPr>
          <a:xfrm>
            <a:off x="5951671" y="1351026"/>
            <a:ext cx="490483" cy="173314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2" name="Rechte verbindingslijn 11"/>
          <p:cNvCxnSpPr/>
          <p:nvPr/>
        </p:nvCxnSpPr>
        <p:spPr>
          <a:xfrm>
            <a:off x="486562" y="5065384"/>
            <a:ext cx="770721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/>
          <p:cNvSpPr txBox="1"/>
          <p:nvPr/>
        </p:nvSpPr>
        <p:spPr>
          <a:xfrm>
            <a:off x="486562" y="4570304"/>
            <a:ext cx="84726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100 cm</a:t>
            </a:r>
            <a:endParaRPr lang="nl-NL" dirty="0"/>
          </a:p>
        </p:txBody>
      </p:sp>
      <p:cxnSp>
        <p:nvCxnSpPr>
          <p:cNvPr id="14" name="Rechte verbindingslijn 13"/>
          <p:cNvCxnSpPr/>
          <p:nvPr/>
        </p:nvCxnSpPr>
        <p:spPr>
          <a:xfrm>
            <a:off x="7072719" y="2836948"/>
            <a:ext cx="0" cy="10523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/>
          <p:cNvCxnSpPr/>
          <p:nvPr/>
        </p:nvCxnSpPr>
        <p:spPr>
          <a:xfrm>
            <a:off x="1715156" y="5784144"/>
            <a:ext cx="672628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5"/>
          <p:cNvCxnSpPr/>
          <p:nvPr/>
        </p:nvCxnSpPr>
        <p:spPr>
          <a:xfrm>
            <a:off x="2555604" y="3835051"/>
            <a:ext cx="0" cy="204222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/>
          <p:cNvCxnSpPr/>
          <p:nvPr/>
        </p:nvCxnSpPr>
        <p:spPr>
          <a:xfrm>
            <a:off x="2555604" y="5165645"/>
            <a:ext cx="581577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7"/>
          <p:cNvCxnSpPr>
            <a:stCxn id="20" idx="3"/>
          </p:cNvCxnSpPr>
          <p:nvPr/>
        </p:nvCxnSpPr>
        <p:spPr>
          <a:xfrm>
            <a:off x="2555604" y="4519679"/>
            <a:ext cx="5745709" cy="2695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/>
          <p:cNvSpPr txBox="1"/>
          <p:nvPr/>
        </p:nvSpPr>
        <p:spPr>
          <a:xfrm>
            <a:off x="1575025" y="4979942"/>
            <a:ext cx="84726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</a:t>
            </a:r>
            <a:r>
              <a:rPr lang="nl-NL" dirty="0" smtClean="0"/>
              <a:t>00 cm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1708343" y="4360932"/>
            <a:ext cx="84726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2</a:t>
            </a:r>
            <a:r>
              <a:rPr lang="nl-NL" dirty="0" smtClean="0"/>
              <a:t>00 cm</a:t>
            </a:r>
            <a:endParaRPr lang="nl-NL" dirty="0"/>
          </a:p>
        </p:txBody>
      </p:sp>
      <p:sp>
        <p:nvSpPr>
          <p:cNvPr id="21" name="Rechthoek 20"/>
          <p:cNvSpPr/>
          <p:nvPr/>
        </p:nvSpPr>
        <p:spPr>
          <a:xfrm>
            <a:off x="6759873" y="5537137"/>
            <a:ext cx="700655" cy="247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hthoek 21"/>
          <p:cNvSpPr/>
          <p:nvPr/>
        </p:nvSpPr>
        <p:spPr>
          <a:xfrm>
            <a:off x="6199494" y="5165944"/>
            <a:ext cx="560379" cy="61871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23" name="Groep 182"/>
          <p:cNvGrpSpPr/>
          <p:nvPr/>
        </p:nvGrpSpPr>
        <p:grpSpPr>
          <a:xfrm>
            <a:off x="7390462" y="4794753"/>
            <a:ext cx="630590" cy="989903"/>
            <a:chOff x="7740352" y="5300663"/>
            <a:chExt cx="504056" cy="792633"/>
          </a:xfrm>
        </p:grpSpPr>
        <p:cxnSp>
          <p:nvCxnSpPr>
            <p:cNvPr id="162" name="Rechte verbindingslijn 161"/>
            <p:cNvCxnSpPr/>
            <p:nvPr/>
          </p:nvCxnSpPr>
          <p:spPr>
            <a:xfrm>
              <a:off x="8028384" y="5301208"/>
              <a:ext cx="216024" cy="432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Rechte verbindingslijn 162"/>
            <p:cNvCxnSpPr/>
            <p:nvPr/>
          </p:nvCxnSpPr>
          <p:spPr>
            <a:xfrm flipH="1">
              <a:off x="8028384" y="5733256"/>
              <a:ext cx="216024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Rechte verbindingslijn 163"/>
            <p:cNvCxnSpPr/>
            <p:nvPr/>
          </p:nvCxnSpPr>
          <p:spPr>
            <a:xfrm>
              <a:off x="8028384" y="5877272"/>
              <a:ext cx="72008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Rechte verbindingslijn 164"/>
            <p:cNvCxnSpPr/>
            <p:nvPr/>
          </p:nvCxnSpPr>
          <p:spPr>
            <a:xfrm flipH="1">
              <a:off x="8172400" y="5733256"/>
              <a:ext cx="72008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Rechte verbindingslijn 165"/>
            <p:cNvCxnSpPr/>
            <p:nvPr/>
          </p:nvCxnSpPr>
          <p:spPr>
            <a:xfrm>
              <a:off x="8172400" y="5949280"/>
              <a:ext cx="72008" cy="14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Rechte verbindingslijn 166"/>
            <p:cNvCxnSpPr/>
            <p:nvPr/>
          </p:nvCxnSpPr>
          <p:spPr>
            <a:xfrm flipH="1">
              <a:off x="7884368" y="5445224"/>
              <a:ext cx="216024" cy="144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Rechte verbindingslijn 167"/>
            <p:cNvCxnSpPr/>
            <p:nvPr/>
          </p:nvCxnSpPr>
          <p:spPr>
            <a:xfrm>
              <a:off x="8100392" y="5445224"/>
              <a:ext cx="0" cy="14436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Rechte verbindingslijn 168"/>
            <p:cNvCxnSpPr/>
            <p:nvPr/>
          </p:nvCxnSpPr>
          <p:spPr>
            <a:xfrm flipH="1">
              <a:off x="7956376" y="5589588"/>
              <a:ext cx="14401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Rechte verbindingslijn 169"/>
            <p:cNvCxnSpPr/>
            <p:nvPr/>
          </p:nvCxnSpPr>
          <p:spPr>
            <a:xfrm flipH="1" flipV="1">
              <a:off x="7740352" y="5517232"/>
              <a:ext cx="144016" cy="72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al 170"/>
            <p:cNvSpPr/>
            <p:nvPr/>
          </p:nvSpPr>
          <p:spPr>
            <a:xfrm>
              <a:off x="8028384" y="5300663"/>
              <a:ext cx="72008" cy="14347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cxnSp>
        <p:nvCxnSpPr>
          <p:cNvPr id="24" name="Rechte verbindingslijn 23"/>
          <p:cNvCxnSpPr/>
          <p:nvPr/>
        </p:nvCxnSpPr>
        <p:spPr>
          <a:xfrm>
            <a:off x="8021052" y="4856162"/>
            <a:ext cx="630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met pijl 24"/>
          <p:cNvCxnSpPr/>
          <p:nvPr/>
        </p:nvCxnSpPr>
        <p:spPr>
          <a:xfrm>
            <a:off x="8441445" y="4856162"/>
            <a:ext cx="0" cy="928493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hoek 25"/>
          <p:cNvSpPr/>
          <p:nvPr/>
        </p:nvSpPr>
        <p:spPr>
          <a:xfrm>
            <a:off x="4272547" y="4546635"/>
            <a:ext cx="770721" cy="49508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/>
        </p:nvSpPr>
        <p:spPr>
          <a:xfrm>
            <a:off x="2696073" y="4979942"/>
            <a:ext cx="420393" cy="30950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28" name="Rechte verbindingslijn 27"/>
          <p:cNvCxnSpPr/>
          <p:nvPr/>
        </p:nvCxnSpPr>
        <p:spPr>
          <a:xfrm>
            <a:off x="5078300" y="4546635"/>
            <a:ext cx="2672499" cy="33770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/>
          <p:cNvCxnSpPr>
            <a:stCxn id="171" idx="2"/>
          </p:cNvCxnSpPr>
          <p:nvPr/>
        </p:nvCxnSpPr>
        <p:spPr>
          <a:xfrm flipH="1">
            <a:off x="5008235" y="4884342"/>
            <a:ext cx="2742564" cy="1575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vak 29"/>
          <p:cNvSpPr txBox="1"/>
          <p:nvPr/>
        </p:nvSpPr>
        <p:spPr>
          <a:xfrm>
            <a:off x="8021052" y="4670565"/>
            <a:ext cx="299787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</a:t>
            </a:r>
            <a:endParaRPr lang="nl-NL" b="1" dirty="0"/>
          </a:p>
        </p:txBody>
      </p:sp>
      <p:sp>
        <p:nvSpPr>
          <p:cNvPr id="31" name="Rechthoek 30"/>
          <p:cNvSpPr/>
          <p:nvPr/>
        </p:nvSpPr>
        <p:spPr>
          <a:xfrm>
            <a:off x="5078300" y="4546635"/>
            <a:ext cx="70066" cy="49520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2" name="Rechte verbindingslijn 31"/>
          <p:cNvCxnSpPr/>
          <p:nvPr/>
        </p:nvCxnSpPr>
        <p:spPr>
          <a:xfrm>
            <a:off x="5040820" y="2240861"/>
            <a:ext cx="3923668" cy="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kstvak 32"/>
          <p:cNvSpPr txBox="1"/>
          <p:nvPr/>
        </p:nvSpPr>
        <p:spPr>
          <a:xfrm>
            <a:off x="556627" y="260647"/>
            <a:ext cx="18780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u="sng" dirty="0" smtClean="0"/>
              <a:t>Huisstijl</a:t>
            </a:r>
            <a:endParaRPr lang="nl-NL" sz="4000" b="1" u="sng" dirty="0"/>
          </a:p>
        </p:txBody>
      </p:sp>
      <p:sp>
        <p:nvSpPr>
          <p:cNvPr id="34" name="Rechthoek 33"/>
          <p:cNvSpPr/>
          <p:nvPr/>
        </p:nvSpPr>
        <p:spPr>
          <a:xfrm>
            <a:off x="2518461" y="1374865"/>
            <a:ext cx="4274117" cy="16089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Trapezium 34"/>
          <p:cNvSpPr/>
          <p:nvPr/>
        </p:nvSpPr>
        <p:spPr>
          <a:xfrm rot="5400000">
            <a:off x="6581740" y="1564337"/>
            <a:ext cx="668223" cy="314655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Trapezium 35"/>
          <p:cNvSpPr/>
          <p:nvPr/>
        </p:nvSpPr>
        <p:spPr>
          <a:xfrm rot="5400000">
            <a:off x="6660378" y="2559261"/>
            <a:ext cx="544421" cy="280262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7" name="Rechte verbindingslijn 36"/>
          <p:cNvCxnSpPr/>
          <p:nvPr/>
        </p:nvCxnSpPr>
        <p:spPr>
          <a:xfrm flipV="1">
            <a:off x="6792048" y="455313"/>
            <a:ext cx="410" cy="8576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echte verbindingslijn 37"/>
          <p:cNvCxnSpPr/>
          <p:nvPr/>
        </p:nvCxnSpPr>
        <p:spPr>
          <a:xfrm flipV="1">
            <a:off x="2517930" y="393412"/>
            <a:ext cx="531" cy="9195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chte verbindingslijn 38"/>
          <p:cNvCxnSpPr/>
          <p:nvPr/>
        </p:nvCxnSpPr>
        <p:spPr>
          <a:xfrm>
            <a:off x="6792457" y="1374865"/>
            <a:ext cx="16115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chte verbindingslijn 39"/>
          <p:cNvCxnSpPr/>
          <p:nvPr/>
        </p:nvCxnSpPr>
        <p:spPr>
          <a:xfrm>
            <a:off x="6792457" y="2984291"/>
            <a:ext cx="161150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chte verbindingslijn met pijl 40"/>
          <p:cNvCxnSpPr/>
          <p:nvPr/>
        </p:nvCxnSpPr>
        <p:spPr>
          <a:xfrm>
            <a:off x="8264123" y="1374865"/>
            <a:ext cx="0" cy="160942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kstvak 41"/>
          <p:cNvSpPr txBox="1"/>
          <p:nvPr/>
        </p:nvSpPr>
        <p:spPr>
          <a:xfrm>
            <a:off x="8264123" y="2117677"/>
            <a:ext cx="521272" cy="3174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 smtClean="0"/>
              <a:t>520</a:t>
            </a:r>
            <a:endParaRPr lang="nl-NL" dirty="0"/>
          </a:p>
        </p:txBody>
      </p:sp>
      <p:sp>
        <p:nvSpPr>
          <p:cNvPr id="43" name="Rechthoek 42"/>
          <p:cNvSpPr/>
          <p:nvPr/>
        </p:nvSpPr>
        <p:spPr>
          <a:xfrm>
            <a:off x="3008920" y="1374908"/>
            <a:ext cx="981062" cy="3711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Trap</a:t>
            </a:r>
            <a:endParaRPr lang="nl-NL" dirty="0"/>
          </a:p>
        </p:txBody>
      </p:sp>
      <p:cxnSp>
        <p:nvCxnSpPr>
          <p:cNvPr id="44" name="Rechte verbindingslijn 43"/>
          <p:cNvCxnSpPr/>
          <p:nvPr/>
        </p:nvCxnSpPr>
        <p:spPr>
          <a:xfrm flipV="1">
            <a:off x="3990006" y="941558"/>
            <a:ext cx="0" cy="433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Rechte verbindingslijn met pijl 44"/>
          <p:cNvCxnSpPr/>
          <p:nvPr/>
        </p:nvCxnSpPr>
        <p:spPr>
          <a:xfrm>
            <a:off x="2518461" y="1003459"/>
            <a:ext cx="147154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vak 45"/>
          <p:cNvSpPr txBox="1"/>
          <p:nvPr/>
        </p:nvSpPr>
        <p:spPr>
          <a:xfrm>
            <a:off x="2868789" y="693954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440</a:t>
            </a:r>
            <a:endParaRPr lang="nl-NL" dirty="0"/>
          </a:p>
        </p:txBody>
      </p:sp>
      <p:cxnSp>
        <p:nvCxnSpPr>
          <p:cNvPr id="47" name="Rechte verbindingslijn 46"/>
          <p:cNvCxnSpPr/>
          <p:nvPr/>
        </p:nvCxnSpPr>
        <p:spPr>
          <a:xfrm flipH="1">
            <a:off x="1887872" y="1374908"/>
            <a:ext cx="6305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Rechte verbindingslijn 47"/>
          <p:cNvCxnSpPr/>
          <p:nvPr/>
        </p:nvCxnSpPr>
        <p:spPr>
          <a:xfrm flipH="1">
            <a:off x="1957937" y="1746271"/>
            <a:ext cx="5605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vak 48"/>
          <p:cNvSpPr txBox="1"/>
          <p:nvPr/>
        </p:nvSpPr>
        <p:spPr>
          <a:xfrm>
            <a:off x="1467479" y="1374908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120</a:t>
            </a:r>
            <a:endParaRPr lang="nl-NL" dirty="0"/>
          </a:p>
        </p:txBody>
      </p:sp>
      <p:cxnSp>
        <p:nvCxnSpPr>
          <p:cNvPr id="50" name="Rechte verbindingslijn 49"/>
          <p:cNvCxnSpPr/>
          <p:nvPr/>
        </p:nvCxnSpPr>
        <p:spPr>
          <a:xfrm>
            <a:off x="2098068" y="1374908"/>
            <a:ext cx="0" cy="371363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echte verbindingslijn 50"/>
          <p:cNvCxnSpPr/>
          <p:nvPr/>
        </p:nvCxnSpPr>
        <p:spPr>
          <a:xfrm flipH="1">
            <a:off x="4689744" y="570152"/>
            <a:ext cx="2102303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echte verbindingslijn 51"/>
          <p:cNvCxnSpPr/>
          <p:nvPr/>
        </p:nvCxnSpPr>
        <p:spPr>
          <a:xfrm flipH="1">
            <a:off x="2518461" y="570152"/>
            <a:ext cx="2171283" cy="0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vak 52"/>
          <p:cNvSpPr txBox="1"/>
          <p:nvPr/>
        </p:nvSpPr>
        <p:spPr>
          <a:xfrm>
            <a:off x="5461213" y="260647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610</a:t>
            </a:r>
            <a:endParaRPr lang="nl-NL" dirty="0"/>
          </a:p>
        </p:txBody>
      </p:sp>
      <p:sp>
        <p:nvSpPr>
          <p:cNvPr id="54" name="Tekstvak 53"/>
          <p:cNvSpPr txBox="1"/>
          <p:nvPr/>
        </p:nvSpPr>
        <p:spPr>
          <a:xfrm>
            <a:off x="3219116" y="260647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610</a:t>
            </a:r>
            <a:endParaRPr lang="nl-NL" dirty="0"/>
          </a:p>
        </p:txBody>
      </p:sp>
      <p:sp>
        <p:nvSpPr>
          <p:cNvPr id="55" name="Gelijkbenige driehoek 54"/>
          <p:cNvSpPr/>
          <p:nvPr/>
        </p:nvSpPr>
        <p:spPr>
          <a:xfrm rot="16200000" flipH="1">
            <a:off x="4475820" y="2135263"/>
            <a:ext cx="239677" cy="23048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Gelijkbenige driehoek 55"/>
          <p:cNvSpPr/>
          <p:nvPr/>
        </p:nvSpPr>
        <p:spPr>
          <a:xfrm rot="10800000" flipV="1">
            <a:off x="4480416" y="2683748"/>
            <a:ext cx="271290" cy="203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Gelijkbenige driehoek 56"/>
          <p:cNvSpPr/>
          <p:nvPr/>
        </p:nvSpPr>
        <p:spPr>
          <a:xfrm flipV="1">
            <a:off x="4830623" y="1351026"/>
            <a:ext cx="271290" cy="203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Gelijkbenige driehoek 57"/>
          <p:cNvSpPr/>
          <p:nvPr/>
        </p:nvSpPr>
        <p:spPr>
          <a:xfrm flipV="1">
            <a:off x="5671409" y="1351026"/>
            <a:ext cx="271290" cy="203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Gelijkbenige driehoek 58"/>
          <p:cNvSpPr/>
          <p:nvPr/>
        </p:nvSpPr>
        <p:spPr>
          <a:xfrm flipV="1">
            <a:off x="3989837" y="1351324"/>
            <a:ext cx="271290" cy="2036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0" name="Rechte verbindingslijn 59"/>
          <p:cNvCxnSpPr/>
          <p:nvPr/>
        </p:nvCxnSpPr>
        <p:spPr>
          <a:xfrm>
            <a:off x="4690492" y="455313"/>
            <a:ext cx="0" cy="9904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Rechte verbindingslijn 60"/>
          <p:cNvCxnSpPr/>
          <p:nvPr/>
        </p:nvCxnSpPr>
        <p:spPr>
          <a:xfrm>
            <a:off x="416496" y="2797969"/>
            <a:ext cx="770721" cy="0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kstvak 61"/>
          <p:cNvSpPr txBox="1"/>
          <p:nvPr/>
        </p:nvSpPr>
        <p:spPr>
          <a:xfrm>
            <a:off x="626693" y="2426564"/>
            <a:ext cx="795791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200cm</a:t>
            </a:r>
            <a:endParaRPr lang="nl-NL" dirty="0"/>
          </a:p>
        </p:txBody>
      </p:sp>
      <p:sp>
        <p:nvSpPr>
          <p:cNvPr id="63" name="Rechthoek 62"/>
          <p:cNvSpPr/>
          <p:nvPr/>
        </p:nvSpPr>
        <p:spPr>
          <a:xfrm>
            <a:off x="6021737" y="1383827"/>
            <a:ext cx="420393" cy="18570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4" name="Rechte verbindingslijn 63"/>
          <p:cNvCxnSpPr/>
          <p:nvPr/>
        </p:nvCxnSpPr>
        <p:spPr>
          <a:xfrm flipH="1">
            <a:off x="6652326" y="2436144"/>
            <a:ext cx="140131" cy="37140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Rechte verbindingslijn 64"/>
          <p:cNvCxnSpPr/>
          <p:nvPr/>
        </p:nvCxnSpPr>
        <p:spPr>
          <a:xfrm flipH="1" flipV="1">
            <a:off x="6582261" y="1817134"/>
            <a:ext cx="210197" cy="24760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echte verbindingslijn 65"/>
          <p:cNvCxnSpPr/>
          <p:nvPr/>
        </p:nvCxnSpPr>
        <p:spPr>
          <a:xfrm>
            <a:off x="4970754" y="2921771"/>
            <a:ext cx="41983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echte verbindingslijn 66"/>
          <p:cNvCxnSpPr/>
          <p:nvPr/>
        </p:nvCxnSpPr>
        <p:spPr>
          <a:xfrm>
            <a:off x="3359247" y="2931352"/>
            <a:ext cx="910852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echte verbindingslijn 67"/>
          <p:cNvCxnSpPr/>
          <p:nvPr/>
        </p:nvCxnSpPr>
        <p:spPr>
          <a:xfrm>
            <a:off x="2658592" y="2931352"/>
            <a:ext cx="560524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vaal 68"/>
          <p:cNvSpPr/>
          <p:nvPr/>
        </p:nvSpPr>
        <p:spPr>
          <a:xfrm>
            <a:off x="5180951" y="2095753"/>
            <a:ext cx="280262" cy="309505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0" name="Rechte verbindingslijn 69"/>
          <p:cNvCxnSpPr/>
          <p:nvPr/>
        </p:nvCxnSpPr>
        <p:spPr>
          <a:xfrm>
            <a:off x="2518461" y="2436144"/>
            <a:ext cx="490531" cy="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hthoek 70"/>
          <p:cNvSpPr/>
          <p:nvPr/>
        </p:nvSpPr>
        <p:spPr>
          <a:xfrm>
            <a:off x="3219116" y="2064738"/>
            <a:ext cx="630590" cy="3095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100" dirty="0" smtClean="0">
                <a:solidFill>
                  <a:schemeClr val="tx1"/>
                </a:solidFill>
              </a:rPr>
              <a:t>Lees</a:t>
            </a:r>
          </a:p>
          <a:p>
            <a:pPr algn="ctr"/>
            <a:r>
              <a:rPr lang="nl-NL" sz="1100" dirty="0" smtClean="0">
                <a:solidFill>
                  <a:schemeClr val="tx1"/>
                </a:solidFill>
              </a:rPr>
              <a:t>Tafel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72" name="Rechthoek 71"/>
          <p:cNvSpPr/>
          <p:nvPr/>
        </p:nvSpPr>
        <p:spPr>
          <a:xfrm>
            <a:off x="3008920" y="2064738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3" name="Rechthoek 72"/>
          <p:cNvSpPr/>
          <p:nvPr/>
        </p:nvSpPr>
        <p:spPr>
          <a:xfrm>
            <a:off x="3219116" y="1817134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Rechthoek 73"/>
          <p:cNvSpPr/>
          <p:nvPr/>
        </p:nvSpPr>
        <p:spPr>
          <a:xfrm>
            <a:off x="3639509" y="1817134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hthoek 74"/>
          <p:cNvSpPr/>
          <p:nvPr/>
        </p:nvSpPr>
        <p:spPr>
          <a:xfrm>
            <a:off x="3219116" y="2374243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Rechthoek 75"/>
          <p:cNvSpPr/>
          <p:nvPr/>
        </p:nvSpPr>
        <p:spPr>
          <a:xfrm>
            <a:off x="3639509" y="2374243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7" name="Rechthoek 76"/>
          <p:cNvSpPr/>
          <p:nvPr/>
        </p:nvSpPr>
        <p:spPr>
          <a:xfrm>
            <a:off x="3849706" y="2064738"/>
            <a:ext cx="210125" cy="2476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Rechthoek 77"/>
          <p:cNvSpPr/>
          <p:nvPr/>
        </p:nvSpPr>
        <p:spPr>
          <a:xfrm>
            <a:off x="3359247" y="2807550"/>
            <a:ext cx="910852" cy="124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Rechthoek 78"/>
          <p:cNvSpPr/>
          <p:nvPr/>
        </p:nvSpPr>
        <p:spPr>
          <a:xfrm>
            <a:off x="2658592" y="2807550"/>
            <a:ext cx="560524" cy="1244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Rechthoek 79"/>
          <p:cNvSpPr/>
          <p:nvPr/>
        </p:nvSpPr>
        <p:spPr>
          <a:xfrm rot="960000">
            <a:off x="5495769" y="1805419"/>
            <a:ext cx="210125" cy="24760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Rechthoek 80"/>
          <p:cNvSpPr/>
          <p:nvPr/>
        </p:nvSpPr>
        <p:spPr>
          <a:xfrm rot="18780000">
            <a:off x="4911942" y="1734916"/>
            <a:ext cx="185639" cy="2802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Rechthoek 81"/>
          <p:cNvSpPr/>
          <p:nvPr/>
        </p:nvSpPr>
        <p:spPr>
          <a:xfrm rot="19119900">
            <a:off x="5451833" y="2421367"/>
            <a:ext cx="269140" cy="2520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Tekstvak 82"/>
          <p:cNvSpPr txBox="1"/>
          <p:nvPr/>
        </p:nvSpPr>
        <p:spPr>
          <a:xfrm>
            <a:off x="2098068" y="2126639"/>
            <a:ext cx="407409" cy="5159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 smtClean="0"/>
              <a:t>150</a:t>
            </a:r>
          </a:p>
          <a:p>
            <a:r>
              <a:rPr lang="nl-NL" sz="1100" dirty="0" err="1" smtClean="0"/>
              <a:t>Ivm</a:t>
            </a:r>
            <a:endParaRPr lang="nl-NL" sz="1100" dirty="0" smtClean="0"/>
          </a:p>
          <a:p>
            <a:r>
              <a:rPr lang="nl-NL" sz="1100" dirty="0" err="1" smtClean="0"/>
              <a:t>wcd</a:t>
            </a:r>
            <a:endParaRPr lang="nl-NL" sz="1100" dirty="0"/>
          </a:p>
        </p:txBody>
      </p:sp>
      <p:sp>
        <p:nvSpPr>
          <p:cNvPr id="84" name="Rechthoek 83"/>
          <p:cNvSpPr/>
          <p:nvPr/>
        </p:nvSpPr>
        <p:spPr>
          <a:xfrm rot="3420000">
            <a:off x="4912547" y="2346882"/>
            <a:ext cx="185639" cy="28026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5" name="Tekstvak 84"/>
          <p:cNvSpPr txBox="1"/>
          <p:nvPr/>
        </p:nvSpPr>
        <p:spPr>
          <a:xfrm>
            <a:off x="1047086" y="2983672"/>
            <a:ext cx="1315440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Informatiewand</a:t>
            </a:r>
            <a:endParaRPr lang="nl-NL" sz="1400" dirty="0"/>
          </a:p>
        </p:txBody>
      </p:sp>
      <p:sp>
        <p:nvSpPr>
          <p:cNvPr id="86" name="Rechthoek 85"/>
          <p:cNvSpPr/>
          <p:nvPr/>
        </p:nvSpPr>
        <p:spPr>
          <a:xfrm rot="16200000">
            <a:off x="2371873" y="2087524"/>
            <a:ext cx="433307" cy="1401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7" name="Rechte verbindingslijn 86"/>
          <p:cNvCxnSpPr/>
          <p:nvPr/>
        </p:nvCxnSpPr>
        <p:spPr>
          <a:xfrm>
            <a:off x="6792457" y="2436144"/>
            <a:ext cx="8407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87"/>
          <p:cNvCxnSpPr/>
          <p:nvPr/>
        </p:nvCxnSpPr>
        <p:spPr>
          <a:xfrm>
            <a:off x="6792457" y="2064738"/>
            <a:ext cx="77072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hthoek 88"/>
          <p:cNvSpPr/>
          <p:nvPr/>
        </p:nvSpPr>
        <p:spPr>
          <a:xfrm rot="7655141">
            <a:off x="4141216" y="1417711"/>
            <a:ext cx="371406" cy="350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 smtClean="0">
              <a:solidFill>
                <a:schemeClr val="tx1"/>
              </a:solidFill>
            </a:endParaRPr>
          </a:p>
        </p:txBody>
      </p:sp>
      <p:sp>
        <p:nvSpPr>
          <p:cNvPr id="90" name="Rechthoek 89"/>
          <p:cNvSpPr/>
          <p:nvPr/>
        </p:nvSpPr>
        <p:spPr>
          <a:xfrm rot="5400000">
            <a:off x="6373772" y="2574568"/>
            <a:ext cx="557109" cy="280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91" name="Rechthoek 90"/>
          <p:cNvSpPr/>
          <p:nvPr/>
        </p:nvSpPr>
        <p:spPr>
          <a:xfrm>
            <a:off x="5461213" y="2775047"/>
            <a:ext cx="420391" cy="1855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92" name="Rechthoek 91"/>
          <p:cNvSpPr/>
          <p:nvPr/>
        </p:nvSpPr>
        <p:spPr>
          <a:xfrm rot="20160000">
            <a:off x="4724241" y="2651548"/>
            <a:ext cx="210076" cy="186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93" name="Rechte verbindingslijn 92"/>
          <p:cNvCxnSpPr/>
          <p:nvPr/>
        </p:nvCxnSpPr>
        <p:spPr>
          <a:xfrm>
            <a:off x="7493112" y="2436144"/>
            <a:ext cx="0" cy="557109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kstvak 93"/>
          <p:cNvSpPr txBox="1"/>
          <p:nvPr/>
        </p:nvSpPr>
        <p:spPr>
          <a:xfrm>
            <a:off x="7563178" y="2559946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180</a:t>
            </a:r>
            <a:endParaRPr lang="nl-NL" dirty="0"/>
          </a:p>
        </p:txBody>
      </p:sp>
      <p:sp>
        <p:nvSpPr>
          <p:cNvPr id="95" name="Tekstvak 94"/>
          <p:cNvSpPr txBox="1"/>
          <p:nvPr/>
        </p:nvSpPr>
        <p:spPr>
          <a:xfrm>
            <a:off x="7563178" y="1507629"/>
            <a:ext cx="521272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180</a:t>
            </a:r>
            <a:endParaRPr lang="nl-NL" dirty="0"/>
          </a:p>
        </p:txBody>
      </p:sp>
      <p:cxnSp>
        <p:nvCxnSpPr>
          <p:cNvPr id="96" name="Rechte verbindingslijn 95"/>
          <p:cNvCxnSpPr/>
          <p:nvPr/>
        </p:nvCxnSpPr>
        <p:spPr>
          <a:xfrm flipV="1">
            <a:off x="7493112" y="1383827"/>
            <a:ext cx="0" cy="680911"/>
          </a:xfrm>
          <a:prstGeom prst="line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kstvak 96"/>
          <p:cNvSpPr txBox="1"/>
          <p:nvPr/>
        </p:nvSpPr>
        <p:spPr>
          <a:xfrm>
            <a:off x="5110885" y="1351026"/>
            <a:ext cx="566505" cy="4497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Speel</a:t>
            </a:r>
          </a:p>
          <a:p>
            <a:r>
              <a:rPr lang="nl-NL" sz="1400" dirty="0" smtClean="0"/>
              <a:t>hoek</a:t>
            </a:r>
            <a:endParaRPr lang="nl-NL" sz="1400" dirty="0"/>
          </a:p>
        </p:txBody>
      </p:sp>
      <p:sp>
        <p:nvSpPr>
          <p:cNvPr id="98" name="Rechthoek 97"/>
          <p:cNvSpPr/>
          <p:nvPr/>
        </p:nvSpPr>
        <p:spPr>
          <a:xfrm>
            <a:off x="5881606" y="2126639"/>
            <a:ext cx="44486" cy="6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9" name="Rechthoek 98"/>
          <p:cNvSpPr/>
          <p:nvPr/>
        </p:nvSpPr>
        <p:spPr>
          <a:xfrm rot="18900000">
            <a:off x="5900008" y="2069514"/>
            <a:ext cx="44486" cy="622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0" name="Rechthoek 99"/>
          <p:cNvSpPr/>
          <p:nvPr/>
        </p:nvSpPr>
        <p:spPr>
          <a:xfrm rot="3060000">
            <a:off x="5898543" y="2190905"/>
            <a:ext cx="39302" cy="581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1" name="Rechthoek 100"/>
          <p:cNvSpPr/>
          <p:nvPr/>
        </p:nvSpPr>
        <p:spPr>
          <a:xfrm rot="5400000">
            <a:off x="6373241" y="1522251"/>
            <a:ext cx="557109" cy="280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02" name="Rechthoek 101"/>
          <p:cNvSpPr/>
          <p:nvPr/>
        </p:nvSpPr>
        <p:spPr>
          <a:xfrm>
            <a:off x="5461213" y="2859870"/>
            <a:ext cx="420393" cy="6190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3" name="Rechthoek 102"/>
          <p:cNvSpPr/>
          <p:nvPr/>
        </p:nvSpPr>
        <p:spPr>
          <a:xfrm rot="4740000">
            <a:off x="5630267" y="2703530"/>
            <a:ext cx="371406" cy="700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4" name="Ovaal 103"/>
          <p:cNvSpPr/>
          <p:nvPr/>
        </p:nvSpPr>
        <p:spPr>
          <a:xfrm>
            <a:off x="7282916" y="2612266"/>
            <a:ext cx="44486" cy="123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05" name="Rechte verbindingslijn 104"/>
          <p:cNvCxnSpPr>
            <a:stCxn id="104" idx="2"/>
            <a:endCxn id="103" idx="1"/>
          </p:cNvCxnSpPr>
          <p:nvPr/>
        </p:nvCxnSpPr>
        <p:spPr>
          <a:xfrm flipH="1" flipV="1">
            <a:off x="5775863" y="2556271"/>
            <a:ext cx="1507053" cy="11789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echte verbindingslijn 105"/>
          <p:cNvCxnSpPr>
            <a:stCxn id="104" idx="2"/>
            <a:endCxn id="103" idx="3"/>
          </p:cNvCxnSpPr>
          <p:nvPr/>
        </p:nvCxnSpPr>
        <p:spPr>
          <a:xfrm flipH="1">
            <a:off x="5856077" y="2674167"/>
            <a:ext cx="1426838" cy="246686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kstvak 106"/>
          <p:cNvSpPr txBox="1"/>
          <p:nvPr/>
        </p:nvSpPr>
        <p:spPr>
          <a:xfrm>
            <a:off x="4900689" y="1537027"/>
            <a:ext cx="315384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A</a:t>
            </a:r>
            <a:endParaRPr lang="nl-NL" b="1" dirty="0"/>
          </a:p>
        </p:txBody>
      </p:sp>
      <p:sp>
        <p:nvSpPr>
          <p:cNvPr id="108" name="Tekstvak 107"/>
          <p:cNvSpPr txBox="1"/>
          <p:nvPr/>
        </p:nvSpPr>
        <p:spPr>
          <a:xfrm>
            <a:off x="5391147" y="1559949"/>
            <a:ext cx="306026" cy="317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 smtClean="0"/>
              <a:t>B</a:t>
            </a:r>
            <a:endParaRPr lang="nl-NL" b="1" dirty="0"/>
          </a:p>
        </p:txBody>
      </p:sp>
      <p:sp>
        <p:nvSpPr>
          <p:cNvPr id="109" name="Tekstvak 108"/>
          <p:cNvSpPr txBox="1"/>
          <p:nvPr/>
        </p:nvSpPr>
        <p:spPr>
          <a:xfrm>
            <a:off x="7282916" y="2488465"/>
            <a:ext cx="299787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C</a:t>
            </a:r>
            <a:endParaRPr lang="nl-NL" b="1" dirty="0"/>
          </a:p>
        </p:txBody>
      </p:sp>
      <p:cxnSp>
        <p:nvCxnSpPr>
          <p:cNvPr id="110" name="Rechte verbindingslijn met pijl 109"/>
          <p:cNvCxnSpPr/>
          <p:nvPr/>
        </p:nvCxnSpPr>
        <p:spPr>
          <a:xfrm flipV="1">
            <a:off x="8895099" y="1374247"/>
            <a:ext cx="0" cy="84027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Rechte verbindingslijn met pijl 110"/>
          <p:cNvCxnSpPr/>
          <p:nvPr/>
        </p:nvCxnSpPr>
        <p:spPr>
          <a:xfrm>
            <a:off x="8895099" y="2488465"/>
            <a:ext cx="0" cy="6809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Rechte verbindingslijn 111"/>
          <p:cNvCxnSpPr/>
          <p:nvPr/>
        </p:nvCxnSpPr>
        <p:spPr>
          <a:xfrm flipV="1">
            <a:off x="6792457" y="1064742"/>
            <a:ext cx="0" cy="2476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Rechte verbindingslijn 112"/>
          <p:cNvCxnSpPr/>
          <p:nvPr/>
        </p:nvCxnSpPr>
        <p:spPr>
          <a:xfrm>
            <a:off x="6442154" y="1064742"/>
            <a:ext cx="0" cy="2638991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Rechte verbindingslijn 113"/>
          <p:cNvCxnSpPr>
            <a:stCxn id="7" idx="2"/>
          </p:cNvCxnSpPr>
          <p:nvPr/>
        </p:nvCxnSpPr>
        <p:spPr>
          <a:xfrm>
            <a:off x="6757437" y="3084169"/>
            <a:ext cx="35020" cy="209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kstvak 114"/>
          <p:cNvSpPr txBox="1"/>
          <p:nvPr/>
        </p:nvSpPr>
        <p:spPr>
          <a:xfrm>
            <a:off x="7072719" y="2966976"/>
            <a:ext cx="1116165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Voor etalage </a:t>
            </a:r>
            <a:endParaRPr lang="nl-NL" sz="1400" dirty="0"/>
          </a:p>
        </p:txBody>
      </p:sp>
      <p:cxnSp>
        <p:nvCxnSpPr>
          <p:cNvPr id="116" name="Rechte verbindingslijn 115"/>
          <p:cNvCxnSpPr/>
          <p:nvPr/>
        </p:nvCxnSpPr>
        <p:spPr>
          <a:xfrm>
            <a:off x="6442154" y="1188544"/>
            <a:ext cx="4203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kstvak 116"/>
          <p:cNvSpPr txBox="1"/>
          <p:nvPr/>
        </p:nvSpPr>
        <p:spPr>
          <a:xfrm>
            <a:off x="6442154" y="940940"/>
            <a:ext cx="446404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100</a:t>
            </a:r>
            <a:endParaRPr lang="nl-NL" sz="1400" dirty="0"/>
          </a:p>
        </p:txBody>
      </p:sp>
      <p:cxnSp>
        <p:nvCxnSpPr>
          <p:cNvPr id="118" name="Rechte verbindingslijn 117"/>
          <p:cNvCxnSpPr/>
          <p:nvPr/>
        </p:nvCxnSpPr>
        <p:spPr>
          <a:xfrm>
            <a:off x="4690492" y="1064742"/>
            <a:ext cx="0" cy="2352409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kstvak 118"/>
          <p:cNvSpPr txBox="1"/>
          <p:nvPr/>
        </p:nvSpPr>
        <p:spPr>
          <a:xfrm>
            <a:off x="5920882" y="940940"/>
            <a:ext cx="446404" cy="26457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nl-NL" sz="1400" dirty="0" smtClean="0"/>
              <a:t>150</a:t>
            </a:r>
            <a:endParaRPr lang="nl-NL" sz="1400" dirty="0"/>
          </a:p>
        </p:txBody>
      </p:sp>
      <p:cxnSp>
        <p:nvCxnSpPr>
          <p:cNvPr id="120" name="Rechte verbindingslijn 119"/>
          <p:cNvCxnSpPr/>
          <p:nvPr/>
        </p:nvCxnSpPr>
        <p:spPr>
          <a:xfrm>
            <a:off x="5881606" y="1250445"/>
            <a:ext cx="5605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Rechte verbindingslijn 120"/>
          <p:cNvCxnSpPr>
            <a:stCxn id="103" idx="0"/>
          </p:cNvCxnSpPr>
          <p:nvPr/>
        </p:nvCxnSpPr>
        <p:spPr>
          <a:xfrm flipH="1">
            <a:off x="5811540" y="2732657"/>
            <a:ext cx="38820" cy="9938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Rechte verbindingslijn 121"/>
          <p:cNvCxnSpPr/>
          <p:nvPr/>
        </p:nvCxnSpPr>
        <p:spPr>
          <a:xfrm>
            <a:off x="5951671" y="1064742"/>
            <a:ext cx="0" cy="2638991"/>
          </a:xfrm>
          <a:prstGeom prst="line">
            <a:avLst/>
          </a:prstGeom>
          <a:ln w="571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kstvak 122"/>
          <p:cNvSpPr txBox="1"/>
          <p:nvPr/>
        </p:nvSpPr>
        <p:spPr>
          <a:xfrm>
            <a:off x="2798723" y="2983672"/>
            <a:ext cx="1674622" cy="634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400" dirty="0" smtClean="0"/>
              <a:t>Werkruimte</a:t>
            </a:r>
          </a:p>
          <a:p>
            <a:pPr algn="ctr"/>
            <a:r>
              <a:rPr lang="nl-NL" sz="1400" dirty="0" smtClean="0"/>
              <a:t>Besprekingen</a:t>
            </a:r>
          </a:p>
          <a:p>
            <a:pPr algn="ctr"/>
            <a:r>
              <a:rPr lang="nl-NL" sz="1400" dirty="0" smtClean="0"/>
              <a:t>Serieuze gegadigden</a:t>
            </a:r>
            <a:endParaRPr lang="nl-NL" sz="1400" dirty="0"/>
          </a:p>
        </p:txBody>
      </p:sp>
      <p:cxnSp>
        <p:nvCxnSpPr>
          <p:cNvPr id="124" name="Rechte verbindingslijn met pijl 123"/>
          <p:cNvCxnSpPr>
            <a:stCxn id="85" idx="3"/>
            <a:endCxn id="79" idx="1"/>
          </p:cNvCxnSpPr>
          <p:nvPr/>
        </p:nvCxnSpPr>
        <p:spPr>
          <a:xfrm flipV="1">
            <a:off x="2362525" y="2869792"/>
            <a:ext cx="296067" cy="2461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Rechte verbindingslijn 124"/>
          <p:cNvCxnSpPr/>
          <p:nvPr/>
        </p:nvCxnSpPr>
        <p:spPr>
          <a:xfrm>
            <a:off x="2588527" y="3951166"/>
            <a:ext cx="5893998" cy="2695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kstvak 125"/>
          <p:cNvSpPr txBox="1"/>
          <p:nvPr/>
        </p:nvSpPr>
        <p:spPr>
          <a:xfrm>
            <a:off x="486562" y="4136869"/>
            <a:ext cx="857244" cy="5556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u="sng" dirty="0" smtClean="0"/>
              <a:t>Andere</a:t>
            </a:r>
          </a:p>
          <a:p>
            <a:r>
              <a:rPr lang="nl-NL" b="1" u="sng" dirty="0" smtClean="0"/>
              <a:t> schaal</a:t>
            </a:r>
            <a:endParaRPr lang="nl-NL" b="1" u="sng" dirty="0"/>
          </a:p>
        </p:txBody>
      </p:sp>
      <p:sp>
        <p:nvSpPr>
          <p:cNvPr id="127" name="Tekstvak 126"/>
          <p:cNvSpPr txBox="1"/>
          <p:nvPr/>
        </p:nvSpPr>
        <p:spPr>
          <a:xfrm>
            <a:off x="3639509" y="732315"/>
            <a:ext cx="1036679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Sponsor zuil</a:t>
            </a:r>
            <a:endParaRPr lang="nl-NL" sz="1400" dirty="0"/>
          </a:p>
        </p:txBody>
      </p:sp>
      <p:cxnSp>
        <p:nvCxnSpPr>
          <p:cNvPr id="128" name="Rechte verbindingslijn met pijl 127"/>
          <p:cNvCxnSpPr/>
          <p:nvPr/>
        </p:nvCxnSpPr>
        <p:spPr>
          <a:xfrm>
            <a:off x="4059902" y="1041819"/>
            <a:ext cx="637681" cy="10678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kstvak 128"/>
          <p:cNvSpPr txBox="1"/>
          <p:nvPr/>
        </p:nvSpPr>
        <p:spPr>
          <a:xfrm>
            <a:off x="6652326" y="3148121"/>
            <a:ext cx="934297" cy="55561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A</a:t>
            </a:r>
          </a:p>
          <a:p>
            <a:pPr algn="ctr"/>
            <a:r>
              <a:rPr lang="nl-NL" b="1" dirty="0" smtClean="0"/>
              <a:t>Attentie</a:t>
            </a:r>
            <a:endParaRPr lang="nl-NL" b="1" dirty="0"/>
          </a:p>
        </p:txBody>
      </p:sp>
      <p:sp>
        <p:nvSpPr>
          <p:cNvPr id="130" name="Tekstvak 129"/>
          <p:cNvSpPr txBox="1"/>
          <p:nvPr/>
        </p:nvSpPr>
        <p:spPr>
          <a:xfrm>
            <a:off x="5601344" y="3703733"/>
            <a:ext cx="1161959" cy="555612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I</a:t>
            </a:r>
          </a:p>
          <a:p>
            <a:pPr algn="ctr"/>
            <a:r>
              <a:rPr lang="nl-NL" b="1" dirty="0" smtClean="0"/>
              <a:t>Informatie</a:t>
            </a:r>
            <a:endParaRPr lang="nl-NL" b="1" dirty="0"/>
          </a:p>
        </p:txBody>
      </p:sp>
      <p:sp>
        <p:nvSpPr>
          <p:cNvPr id="131" name="Tekstvak 130"/>
          <p:cNvSpPr txBox="1"/>
          <p:nvPr/>
        </p:nvSpPr>
        <p:spPr>
          <a:xfrm>
            <a:off x="4941899" y="3148121"/>
            <a:ext cx="766779" cy="55561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D</a:t>
            </a:r>
          </a:p>
          <a:p>
            <a:pPr algn="ctr"/>
            <a:r>
              <a:rPr lang="en-US" b="1" dirty="0" smtClean="0"/>
              <a:t>Desire</a:t>
            </a:r>
            <a:endParaRPr lang="en-US" b="1" dirty="0"/>
          </a:p>
        </p:txBody>
      </p:sp>
      <p:sp>
        <p:nvSpPr>
          <p:cNvPr id="132" name="Tekstvak 131"/>
          <p:cNvSpPr txBox="1"/>
          <p:nvPr/>
        </p:nvSpPr>
        <p:spPr>
          <a:xfrm>
            <a:off x="3003461" y="3703733"/>
            <a:ext cx="705324" cy="55561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nl-NL" b="1" dirty="0" smtClean="0"/>
              <a:t>A</a:t>
            </a:r>
          </a:p>
          <a:p>
            <a:pPr algn="ctr"/>
            <a:r>
              <a:rPr lang="nl-NL" b="1" dirty="0" smtClean="0"/>
              <a:t>Actie </a:t>
            </a:r>
            <a:endParaRPr lang="nl-NL" b="1" dirty="0"/>
          </a:p>
        </p:txBody>
      </p:sp>
      <p:sp>
        <p:nvSpPr>
          <p:cNvPr id="133" name="Tekstvak 132"/>
          <p:cNvSpPr txBox="1"/>
          <p:nvPr/>
        </p:nvSpPr>
        <p:spPr>
          <a:xfrm>
            <a:off x="4830623" y="608513"/>
            <a:ext cx="1282187" cy="39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200" dirty="0" smtClean="0"/>
              <a:t>Kringloopwinkels</a:t>
            </a:r>
          </a:p>
          <a:p>
            <a:pPr algn="ctr"/>
            <a:r>
              <a:rPr lang="nl-NL" sz="1200" dirty="0" smtClean="0"/>
              <a:t>voorzijde</a:t>
            </a:r>
            <a:endParaRPr lang="nl-NL" sz="1200" dirty="0"/>
          </a:p>
        </p:txBody>
      </p:sp>
      <p:cxnSp>
        <p:nvCxnSpPr>
          <p:cNvPr id="134" name="Rechte verbindingslijn met pijl 133"/>
          <p:cNvCxnSpPr>
            <a:stCxn id="59" idx="4"/>
            <a:endCxn id="133" idx="2"/>
          </p:cNvCxnSpPr>
          <p:nvPr/>
        </p:nvCxnSpPr>
        <p:spPr>
          <a:xfrm flipV="1">
            <a:off x="4261127" y="1005378"/>
            <a:ext cx="1210590" cy="345946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Rechte verbindingslijn met pijl 134"/>
          <p:cNvCxnSpPr>
            <a:stCxn id="133" idx="2"/>
          </p:cNvCxnSpPr>
          <p:nvPr/>
        </p:nvCxnSpPr>
        <p:spPr>
          <a:xfrm flipH="1">
            <a:off x="5110885" y="1005378"/>
            <a:ext cx="360831" cy="34564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Rechte verbindingslijn met pijl 135"/>
          <p:cNvCxnSpPr>
            <a:stCxn id="133" idx="2"/>
          </p:cNvCxnSpPr>
          <p:nvPr/>
        </p:nvCxnSpPr>
        <p:spPr>
          <a:xfrm>
            <a:off x="5471716" y="1005378"/>
            <a:ext cx="409889" cy="345648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Rechte verbindingslijn 136"/>
          <p:cNvCxnSpPr>
            <a:stCxn id="81" idx="2"/>
            <a:endCxn id="103" idx="2"/>
          </p:cNvCxnSpPr>
          <p:nvPr/>
        </p:nvCxnSpPr>
        <p:spPr>
          <a:xfrm>
            <a:off x="5107247" y="1959480"/>
            <a:ext cx="674334" cy="7849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Rechte verbindingslijn 137"/>
          <p:cNvCxnSpPr>
            <a:stCxn id="81" idx="2"/>
            <a:endCxn id="91" idx="1"/>
          </p:cNvCxnSpPr>
          <p:nvPr/>
        </p:nvCxnSpPr>
        <p:spPr>
          <a:xfrm>
            <a:off x="5107247" y="1959480"/>
            <a:ext cx="353966" cy="90836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Rechte verbindingslijn 138"/>
          <p:cNvCxnSpPr>
            <a:stCxn id="80" idx="2"/>
            <a:endCxn id="91" idx="1"/>
          </p:cNvCxnSpPr>
          <p:nvPr/>
        </p:nvCxnSpPr>
        <p:spPr>
          <a:xfrm flipH="1">
            <a:off x="5461213" y="2048227"/>
            <a:ext cx="100993" cy="81961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Rechte verbindingslijn 139"/>
          <p:cNvCxnSpPr>
            <a:stCxn id="80" idx="2"/>
            <a:endCxn id="103" idx="2"/>
          </p:cNvCxnSpPr>
          <p:nvPr/>
        </p:nvCxnSpPr>
        <p:spPr>
          <a:xfrm>
            <a:off x="5562206" y="2048227"/>
            <a:ext cx="219375" cy="69624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kstvak 140"/>
          <p:cNvSpPr txBox="1"/>
          <p:nvPr/>
        </p:nvSpPr>
        <p:spPr>
          <a:xfrm>
            <a:off x="4059902" y="3641661"/>
            <a:ext cx="785745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Monster</a:t>
            </a:r>
            <a:endParaRPr lang="nl-NL" sz="1400" dirty="0"/>
          </a:p>
        </p:txBody>
      </p:sp>
      <p:cxnSp>
        <p:nvCxnSpPr>
          <p:cNvPr id="142" name="Rechte verbindingslijn met pijl 141"/>
          <p:cNvCxnSpPr>
            <a:stCxn id="141" idx="0"/>
          </p:cNvCxnSpPr>
          <p:nvPr/>
        </p:nvCxnSpPr>
        <p:spPr>
          <a:xfrm flipV="1">
            <a:off x="4452775" y="2836948"/>
            <a:ext cx="658110" cy="8047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Rechte verbindingslijn met pijl 142"/>
          <p:cNvCxnSpPr>
            <a:stCxn id="141" idx="0"/>
            <a:endCxn id="92" idx="2"/>
          </p:cNvCxnSpPr>
          <p:nvPr/>
        </p:nvCxnSpPr>
        <p:spPr>
          <a:xfrm flipV="1">
            <a:off x="4452775" y="2829571"/>
            <a:ext cx="419334" cy="8120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Rechte verbindingslijn 143"/>
          <p:cNvCxnSpPr/>
          <p:nvPr/>
        </p:nvCxnSpPr>
        <p:spPr>
          <a:xfrm>
            <a:off x="6091826" y="5808196"/>
            <a:ext cx="700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chthoek 144"/>
          <p:cNvSpPr/>
          <p:nvPr/>
        </p:nvSpPr>
        <p:spPr>
          <a:xfrm>
            <a:off x="6091802" y="5684394"/>
            <a:ext cx="1331245" cy="619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6" name="Rechthoek 145"/>
          <p:cNvSpPr/>
          <p:nvPr/>
        </p:nvSpPr>
        <p:spPr>
          <a:xfrm>
            <a:off x="6231933" y="5684394"/>
            <a:ext cx="1331245" cy="6190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7" name="Rechthoek 146"/>
          <p:cNvSpPr/>
          <p:nvPr/>
        </p:nvSpPr>
        <p:spPr>
          <a:xfrm>
            <a:off x="5040820" y="5684394"/>
            <a:ext cx="1050983" cy="6190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8" name="Rechthoek 147"/>
          <p:cNvSpPr/>
          <p:nvPr/>
        </p:nvSpPr>
        <p:spPr>
          <a:xfrm>
            <a:off x="2588527" y="5684394"/>
            <a:ext cx="2452293" cy="619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49" name="Rechte verbindingslijn met pijl 148"/>
          <p:cNvCxnSpPr>
            <a:stCxn id="141" idx="2"/>
          </p:cNvCxnSpPr>
          <p:nvPr/>
        </p:nvCxnSpPr>
        <p:spPr>
          <a:xfrm flipH="1">
            <a:off x="3149051" y="3906239"/>
            <a:ext cx="1303725" cy="10353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Tekstvak 149"/>
          <p:cNvSpPr txBox="1"/>
          <p:nvPr/>
        </p:nvSpPr>
        <p:spPr>
          <a:xfrm>
            <a:off x="4760558" y="3703733"/>
            <a:ext cx="711563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Scherm</a:t>
            </a:r>
            <a:endParaRPr lang="nl-NL" sz="1400" dirty="0"/>
          </a:p>
        </p:txBody>
      </p:sp>
      <p:cxnSp>
        <p:nvCxnSpPr>
          <p:cNvPr id="151" name="Rechte verbindingslijn met pijl 150"/>
          <p:cNvCxnSpPr>
            <a:stCxn id="150" idx="0"/>
            <a:endCxn id="103" idx="3"/>
          </p:cNvCxnSpPr>
          <p:nvPr/>
        </p:nvCxnSpPr>
        <p:spPr>
          <a:xfrm flipV="1">
            <a:off x="5116339" y="2920853"/>
            <a:ext cx="739739" cy="7828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Rechte verbindingslijn met pijl 151"/>
          <p:cNvCxnSpPr>
            <a:stCxn id="150" idx="2"/>
            <a:endCxn id="26" idx="0"/>
          </p:cNvCxnSpPr>
          <p:nvPr/>
        </p:nvCxnSpPr>
        <p:spPr>
          <a:xfrm flipH="1">
            <a:off x="4657907" y="3968311"/>
            <a:ext cx="458431" cy="5783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Rechte verbindingslijn 152"/>
          <p:cNvCxnSpPr/>
          <p:nvPr/>
        </p:nvCxnSpPr>
        <p:spPr>
          <a:xfrm flipV="1">
            <a:off x="7072719" y="1041819"/>
            <a:ext cx="0" cy="309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kstvak 153"/>
          <p:cNvSpPr txBox="1"/>
          <p:nvPr/>
        </p:nvSpPr>
        <p:spPr>
          <a:xfrm>
            <a:off x="6792457" y="918017"/>
            <a:ext cx="446404" cy="2645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/>
              <a:t>115</a:t>
            </a:r>
            <a:endParaRPr lang="nl-NL" sz="1400" dirty="0"/>
          </a:p>
        </p:txBody>
      </p:sp>
      <p:cxnSp>
        <p:nvCxnSpPr>
          <p:cNvPr id="155" name="Rechte verbindingslijn 154"/>
          <p:cNvCxnSpPr/>
          <p:nvPr/>
        </p:nvCxnSpPr>
        <p:spPr>
          <a:xfrm flipV="1">
            <a:off x="5110885" y="5065384"/>
            <a:ext cx="0" cy="6499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Rechte verbindingslijn 155"/>
          <p:cNvCxnSpPr/>
          <p:nvPr/>
        </p:nvCxnSpPr>
        <p:spPr>
          <a:xfrm flipV="1">
            <a:off x="6722392" y="4941582"/>
            <a:ext cx="0" cy="309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Rechte verbindingslijn met pijl 156"/>
          <p:cNvCxnSpPr>
            <a:stCxn id="31" idx="2"/>
          </p:cNvCxnSpPr>
          <p:nvPr/>
        </p:nvCxnSpPr>
        <p:spPr>
          <a:xfrm flipV="1">
            <a:off x="5113333" y="5002908"/>
            <a:ext cx="1609059" cy="38936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kstvak 157"/>
          <p:cNvSpPr txBox="1"/>
          <p:nvPr/>
        </p:nvSpPr>
        <p:spPr>
          <a:xfrm>
            <a:off x="5531278" y="4879681"/>
            <a:ext cx="694405" cy="317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2.5 m</a:t>
            </a:r>
            <a:endParaRPr lang="nl-NL" dirty="0"/>
          </a:p>
        </p:txBody>
      </p:sp>
      <p:cxnSp>
        <p:nvCxnSpPr>
          <p:cNvPr id="159" name="Rechte verbindingslijn met pijl 158"/>
          <p:cNvCxnSpPr/>
          <p:nvPr/>
        </p:nvCxnSpPr>
        <p:spPr>
          <a:xfrm>
            <a:off x="3989837" y="4570176"/>
            <a:ext cx="0" cy="1052317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kstvak 159"/>
          <p:cNvSpPr txBox="1"/>
          <p:nvPr/>
        </p:nvSpPr>
        <p:spPr>
          <a:xfrm>
            <a:off x="3709575" y="5189186"/>
            <a:ext cx="524392" cy="3174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2 m</a:t>
            </a:r>
            <a:endParaRPr lang="nl-NL" dirty="0"/>
          </a:p>
        </p:txBody>
      </p:sp>
      <p:sp>
        <p:nvSpPr>
          <p:cNvPr id="161" name="Rechthoek 160"/>
          <p:cNvSpPr/>
          <p:nvPr/>
        </p:nvSpPr>
        <p:spPr>
          <a:xfrm>
            <a:off x="3849706" y="2775047"/>
            <a:ext cx="630590" cy="24760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72" name="Tekstvak 171"/>
          <p:cNvSpPr txBox="1"/>
          <p:nvPr/>
        </p:nvSpPr>
        <p:spPr>
          <a:xfrm>
            <a:off x="7257256" y="2060848"/>
            <a:ext cx="876909" cy="3847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b="1" dirty="0" smtClean="0"/>
              <a:t>Ingang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9304" y="1124744"/>
            <a:ext cx="1880090" cy="79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2" name="Tekstvak 11"/>
          <p:cNvSpPr txBox="1"/>
          <p:nvPr/>
        </p:nvSpPr>
        <p:spPr>
          <a:xfrm>
            <a:off x="273050" y="1196752"/>
            <a:ext cx="59577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nl-NL" b="1" dirty="0" smtClean="0"/>
              <a:t>Geleiding of conductie</a:t>
            </a:r>
            <a:r>
              <a:rPr lang="nl-NL" dirty="0" smtClean="0"/>
              <a:t> </a:t>
            </a:r>
            <a:r>
              <a:rPr lang="nl-NL" dirty="0" smtClean="0">
                <a:hlinkClick r:id="rId4" tooltip="Wet van Fourier"/>
              </a:rPr>
              <a:t>wet van </a:t>
            </a:r>
            <a:r>
              <a:rPr lang="nl-NL" dirty="0" err="1" smtClean="0">
                <a:hlinkClick r:id="rId4" tooltip="Wet van Fourier"/>
              </a:rPr>
              <a:t>Fourier</a:t>
            </a:r>
            <a:r>
              <a:rPr lang="nl-NL" dirty="0" smtClean="0"/>
              <a:t>. Hebben we gehad.</a:t>
            </a:r>
          </a:p>
          <a:p>
            <a:endParaRPr lang="nl-NL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7056" y="1988840"/>
            <a:ext cx="236575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ep 21"/>
          <p:cNvGrpSpPr/>
          <p:nvPr/>
        </p:nvGrpSpPr>
        <p:grpSpPr>
          <a:xfrm>
            <a:off x="3728864" y="1988840"/>
            <a:ext cx="1784648" cy="1368152"/>
            <a:chOff x="1928664" y="3717032"/>
            <a:chExt cx="1983381" cy="1944216"/>
          </a:xfrm>
        </p:grpSpPr>
        <p:grpSp>
          <p:nvGrpSpPr>
            <p:cNvPr id="19" name="Groep 18"/>
            <p:cNvGrpSpPr/>
            <p:nvPr/>
          </p:nvGrpSpPr>
          <p:grpSpPr>
            <a:xfrm>
              <a:off x="2144688" y="4293096"/>
              <a:ext cx="1152128" cy="1368152"/>
              <a:chOff x="2432720" y="2420888"/>
              <a:chExt cx="1152128" cy="1368152"/>
            </a:xfrm>
          </p:grpSpPr>
          <p:sp>
            <p:nvSpPr>
              <p:cNvPr id="15" name="Rechthoek 14"/>
              <p:cNvSpPr/>
              <p:nvPr/>
            </p:nvSpPr>
            <p:spPr>
              <a:xfrm>
                <a:off x="2432720" y="2492896"/>
                <a:ext cx="288032" cy="1296144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6" name="Rechthoek 15"/>
              <p:cNvSpPr/>
              <p:nvPr/>
            </p:nvSpPr>
            <p:spPr>
              <a:xfrm>
                <a:off x="3296816" y="2492375"/>
                <a:ext cx="288032" cy="12241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7" name="Gekromde PIJL-OMHOOG 16"/>
              <p:cNvSpPr/>
              <p:nvPr/>
            </p:nvSpPr>
            <p:spPr>
              <a:xfrm>
                <a:off x="2936776" y="3212976"/>
                <a:ext cx="288032" cy="432048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Gekromde PIJL-OMHOOG 17"/>
              <p:cNvSpPr/>
              <p:nvPr/>
            </p:nvSpPr>
            <p:spPr>
              <a:xfrm flipH="1" flipV="1">
                <a:off x="2864768" y="2420888"/>
                <a:ext cx="288032" cy="432048"/>
              </a:xfrm>
              <a:prstGeom prst="curved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Tekstvak 19"/>
            <p:cNvSpPr txBox="1"/>
            <p:nvPr/>
          </p:nvSpPr>
          <p:spPr>
            <a:xfrm>
              <a:off x="1928664" y="3717032"/>
              <a:ext cx="87556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binnen</a:t>
              </a:r>
              <a:endParaRPr lang="nl-NL" dirty="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3080792" y="3789040"/>
              <a:ext cx="83125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Buiten</a:t>
              </a:r>
              <a:endParaRPr lang="nl-NL" dirty="0"/>
            </a:p>
          </p:txBody>
        </p:sp>
      </p:grpSp>
      <p:pic>
        <p:nvPicPr>
          <p:cNvPr id="23" name="Picture 2" descr="Warmte output van een 1kW radia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05328" y="1664283"/>
            <a:ext cx="1679380" cy="1656184"/>
          </a:xfrm>
          <a:prstGeom prst="rect">
            <a:avLst/>
          </a:prstGeom>
          <a:noFill/>
        </p:spPr>
      </p:pic>
      <p:sp>
        <p:nvSpPr>
          <p:cNvPr id="26" name="Tekstvak 25"/>
          <p:cNvSpPr txBox="1"/>
          <p:nvPr/>
        </p:nvSpPr>
        <p:spPr>
          <a:xfrm>
            <a:off x="3800872" y="3501008"/>
            <a:ext cx="139172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Spouwmuur</a:t>
            </a:r>
            <a:endParaRPr lang="nl-NL" dirty="0"/>
          </a:p>
        </p:txBody>
      </p:sp>
      <p:sp>
        <p:nvSpPr>
          <p:cNvPr id="27" name="Rechthoek 26"/>
          <p:cNvSpPr/>
          <p:nvPr/>
        </p:nvSpPr>
        <p:spPr>
          <a:xfrm>
            <a:off x="273050" y="1772816"/>
            <a:ext cx="345581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smtClean="0">
                <a:hlinkClick r:id="rId7" tooltip="Convectie"/>
              </a:rPr>
              <a:t>Stroming</a:t>
            </a:r>
            <a:r>
              <a:rPr lang="nl-NL" b="1" dirty="0" smtClean="0"/>
              <a:t> (convectie</a:t>
            </a:r>
            <a:r>
              <a:rPr lang="nl-NL" dirty="0" smtClean="0"/>
              <a:t>). Dit is warmteoverdracht door verplaatsing van een warme vloeistof of een warm gas, of van een koude vloeistof of een koud gas. Dus ook warmtepomp</a:t>
            </a:r>
          </a:p>
          <a:p>
            <a:r>
              <a:rPr lang="nl-NL" dirty="0" smtClean="0"/>
              <a:t>En spouwmuur</a:t>
            </a:r>
            <a:endParaRPr lang="nl-NL" dirty="0"/>
          </a:p>
        </p:txBody>
      </p:sp>
      <p:pic>
        <p:nvPicPr>
          <p:cNvPr id="28" name="Picture 4" descr="Far IR radiator heat outp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49344" y="4149080"/>
            <a:ext cx="1440160" cy="1545191"/>
          </a:xfrm>
          <a:prstGeom prst="rect">
            <a:avLst/>
          </a:prstGeom>
          <a:noFill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60712" y="4149080"/>
            <a:ext cx="35052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85048" y="4149080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kstvak 24"/>
          <p:cNvSpPr txBox="1"/>
          <p:nvPr/>
        </p:nvSpPr>
        <p:spPr>
          <a:xfrm>
            <a:off x="273050" y="4365104"/>
            <a:ext cx="3128036" cy="15542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>
                <a:hlinkClick r:id="rId11" tooltip="Warmtestraling"/>
              </a:rPr>
              <a:t>Straling</a:t>
            </a:r>
            <a:r>
              <a:rPr lang="nl-NL" b="1" dirty="0" smtClean="0"/>
              <a:t> (radiatie) </a:t>
            </a:r>
            <a:r>
              <a:rPr lang="nl-NL" dirty="0" smtClean="0"/>
              <a:t>het andere </a:t>
            </a:r>
          </a:p>
          <a:p>
            <a:r>
              <a:rPr lang="nl-NL" dirty="0" smtClean="0"/>
              <a:t>lichaam absorbeert deels</a:t>
            </a:r>
          </a:p>
          <a:p>
            <a:r>
              <a:rPr lang="nl-NL" dirty="0" smtClean="0"/>
              <a:t>binnenkomende straling </a:t>
            </a:r>
          </a:p>
          <a:p>
            <a:r>
              <a:rPr lang="nl-NL" dirty="0" smtClean="0"/>
              <a:t>en zet die om in warmte.</a:t>
            </a:r>
          </a:p>
          <a:p>
            <a:r>
              <a:rPr lang="nl-NL" dirty="0" smtClean="0"/>
              <a:t>Ook vloer en muur.</a:t>
            </a:r>
            <a:endParaRPr lang="nl-NL" dirty="0"/>
          </a:p>
        </p:txBody>
      </p:sp>
      <p:sp>
        <p:nvSpPr>
          <p:cNvPr id="31" name="Tekstvak 30"/>
          <p:cNvSpPr txBox="1"/>
          <p:nvPr/>
        </p:nvSpPr>
        <p:spPr>
          <a:xfrm>
            <a:off x="1856656" y="0"/>
            <a:ext cx="6436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Elektrisch verwarmen </a:t>
            </a:r>
            <a:r>
              <a:rPr lang="nl-NL" sz="2800" b="1" dirty="0" smtClean="0"/>
              <a:t>Infrarood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2" name="Tekstvak 11"/>
          <p:cNvSpPr txBox="1"/>
          <p:nvPr/>
        </p:nvSpPr>
        <p:spPr>
          <a:xfrm>
            <a:off x="1856656" y="0"/>
            <a:ext cx="64365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Elektrisch verwarmen </a:t>
            </a:r>
            <a:r>
              <a:rPr lang="nl-NL" sz="2800" b="1" dirty="0" smtClean="0"/>
              <a:t>Infrarood</a:t>
            </a:r>
          </a:p>
        </p:txBody>
      </p:sp>
      <p:sp>
        <p:nvSpPr>
          <p:cNvPr id="14" name="Tekstvak 13"/>
          <p:cNvSpPr txBox="1"/>
          <p:nvPr/>
        </p:nvSpPr>
        <p:spPr>
          <a:xfrm>
            <a:off x="992560" y="5733256"/>
            <a:ext cx="504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u="sng" dirty="0" smtClean="0"/>
              <a:t>Dit moet passen in totaal plaatje</a:t>
            </a:r>
            <a:endParaRPr lang="nl-NL" sz="2800" b="1" u="sng" dirty="0"/>
          </a:p>
        </p:txBody>
      </p:sp>
      <p:sp>
        <p:nvSpPr>
          <p:cNvPr id="11" name="Rechthoek 10"/>
          <p:cNvSpPr/>
          <p:nvPr/>
        </p:nvSpPr>
        <p:spPr>
          <a:xfrm>
            <a:off x="6033120" y="2060848"/>
            <a:ext cx="3672408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3"/>
              </a:rPr>
              <a:t>http://</a:t>
            </a:r>
            <a:r>
              <a:rPr lang="nl-NL" dirty="0" smtClean="0">
                <a:hlinkClick r:id="rId3"/>
              </a:rPr>
              <a:t>www.indutecc.nl</a:t>
            </a:r>
            <a:r>
              <a:rPr lang="nl-NL" dirty="0" smtClean="0"/>
              <a:t> </a:t>
            </a:r>
          </a:p>
          <a:p>
            <a:r>
              <a:rPr lang="nl-NL" dirty="0" smtClean="0"/>
              <a:t>(</a:t>
            </a:r>
            <a:r>
              <a:rPr lang="nl-NL" dirty="0" err="1" smtClean="0"/>
              <a:t>Schuurman</a:t>
            </a:r>
            <a:r>
              <a:rPr lang="nl-NL" dirty="0" smtClean="0"/>
              <a:t>) met</a:t>
            </a:r>
          </a:p>
          <a:p>
            <a:r>
              <a:rPr lang="nl-NL" dirty="0" err="1" smtClean="0">
                <a:hlinkClick r:id="rId4"/>
              </a:rPr>
              <a:t>www.jowitherm.nl</a:t>
            </a:r>
            <a:r>
              <a:rPr lang="nl-NL" dirty="0" smtClean="0"/>
              <a:t> </a:t>
            </a:r>
          </a:p>
          <a:p>
            <a:endParaRPr lang="nl-NL" dirty="0" smtClean="0"/>
          </a:p>
          <a:p>
            <a:r>
              <a:rPr lang="nl-NL" dirty="0" err="1" smtClean="0">
                <a:hlinkClick r:id="rId5"/>
              </a:rPr>
              <a:t>www.hollandinfraroodtechniek.nl</a:t>
            </a:r>
            <a:endParaRPr lang="nl-NL" dirty="0" smtClean="0"/>
          </a:p>
          <a:p>
            <a:endParaRPr lang="nl-NL" dirty="0" smtClean="0"/>
          </a:p>
          <a:p>
            <a:r>
              <a:rPr lang="nl-NL" dirty="0" err="1" smtClean="0">
                <a:hlinkClick r:id="rId6"/>
              </a:rPr>
              <a:t>www.thermiq.com</a:t>
            </a:r>
            <a:r>
              <a:rPr lang="nl-NL" dirty="0" smtClean="0"/>
              <a:t> 							</a:t>
            </a:r>
            <a:endParaRPr lang="nl-NL" dirty="0"/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0472" y="1916832"/>
            <a:ext cx="590465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kstvak 38"/>
          <p:cNvSpPr txBox="1"/>
          <p:nvPr/>
        </p:nvSpPr>
        <p:spPr>
          <a:xfrm>
            <a:off x="416496" y="764704"/>
            <a:ext cx="568863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 smtClean="0"/>
              <a:t>Voordeel lage </a:t>
            </a:r>
            <a:r>
              <a:rPr lang="nl-NL" b="1" dirty="0" smtClean="0"/>
              <a:t>installatie </a:t>
            </a:r>
            <a:r>
              <a:rPr lang="nl-NL" b="1" dirty="0" smtClean="0"/>
              <a:t>en onderhoudskosten</a:t>
            </a:r>
            <a:r>
              <a:rPr lang="nl-NL" b="1" dirty="0" smtClean="0"/>
              <a:t>.</a:t>
            </a:r>
          </a:p>
          <a:p>
            <a:pPr algn="ctr"/>
            <a:r>
              <a:rPr lang="nl-NL" b="1" dirty="0" smtClean="0"/>
              <a:t>Bij hoge kWh prijs goed narekenen; </a:t>
            </a:r>
            <a:endParaRPr lang="nl-NL" b="1" dirty="0" smtClean="0"/>
          </a:p>
          <a:p>
            <a:pPr algn="ctr"/>
            <a:r>
              <a:rPr lang="nl-NL" b="1" dirty="0" smtClean="0"/>
              <a:t>testen </a:t>
            </a:r>
            <a:r>
              <a:rPr lang="nl-NL" b="1" dirty="0" smtClean="0"/>
              <a:t>of je het prettig vindt</a:t>
            </a:r>
            <a:r>
              <a:rPr lang="nl-NL" dirty="0" smtClean="0"/>
              <a:t>. </a:t>
            </a:r>
            <a:endParaRPr lang="nl-NL" dirty="0"/>
          </a:p>
        </p:txBody>
      </p:sp>
      <p:sp>
        <p:nvSpPr>
          <p:cNvPr id="21" name="Tekstvak 20"/>
          <p:cNvSpPr txBox="1"/>
          <p:nvPr/>
        </p:nvSpPr>
        <p:spPr>
          <a:xfrm>
            <a:off x="2720752" y="2348880"/>
            <a:ext cx="316387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Overzicht van een leverancier </a:t>
            </a:r>
            <a:endParaRPr lang="nl-NL" dirty="0"/>
          </a:p>
        </p:txBody>
      </p:sp>
      <p:sp>
        <p:nvSpPr>
          <p:cNvPr id="22" name="Tekstvak 21"/>
          <p:cNvSpPr txBox="1"/>
          <p:nvPr/>
        </p:nvSpPr>
        <p:spPr>
          <a:xfrm>
            <a:off x="6249144" y="4797152"/>
            <a:ext cx="261045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Letwel; goed installeren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Rechthoek 5"/>
          <p:cNvSpPr/>
          <p:nvPr/>
        </p:nvSpPr>
        <p:spPr>
          <a:xfrm>
            <a:off x="2433290" y="3573016"/>
            <a:ext cx="633670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3"/>
              </a:rPr>
              <a:t>https://manniel.infoteur.nl/specials/keuken-apparatuur.html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2289745" y="1719397"/>
            <a:ext cx="6264225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4"/>
              </a:rPr>
              <a:t>Inductiekookplaat</a:t>
            </a:r>
            <a:r>
              <a:rPr lang="nl-NL" dirty="0" smtClean="0"/>
              <a:t> hebben </a:t>
            </a:r>
            <a:r>
              <a:rPr lang="nl-NL" dirty="0" smtClean="0">
                <a:hlinkClick r:id="rId5" tooltip="Spoel"/>
              </a:rPr>
              <a:t>elektrische spoelen</a:t>
            </a:r>
            <a:r>
              <a:rPr lang="nl-NL" dirty="0" smtClean="0"/>
              <a:t>  en genereren onder de pan een </a:t>
            </a:r>
            <a:r>
              <a:rPr lang="nl-NL" dirty="0" smtClean="0">
                <a:hlinkClick r:id="rId6" tooltip="Magnetisch veld"/>
              </a:rPr>
              <a:t>magnetisch veld</a:t>
            </a:r>
            <a:r>
              <a:rPr lang="nl-NL" dirty="0" smtClean="0"/>
              <a:t> met een </a:t>
            </a:r>
            <a:r>
              <a:rPr lang="nl-NL" dirty="0" smtClean="0">
                <a:hlinkClick r:id="rId7" tooltip="Frequentie"/>
              </a:rPr>
              <a:t>frequentie</a:t>
            </a:r>
            <a:r>
              <a:rPr lang="nl-NL" dirty="0" smtClean="0"/>
              <a:t> van tussen de 25 en 100 </a:t>
            </a:r>
            <a:r>
              <a:rPr lang="nl-NL" dirty="0" smtClean="0">
                <a:hlinkClick r:id="rId8" tooltip="Kilohertz"/>
              </a:rPr>
              <a:t>kilohertz</a:t>
            </a:r>
            <a:r>
              <a:rPr lang="nl-NL" dirty="0" smtClean="0"/>
              <a:t>. </a:t>
            </a:r>
            <a:r>
              <a:rPr lang="nl-NL" dirty="0" smtClean="0">
                <a:hlinkClick r:id="rId9"/>
              </a:rPr>
              <a:t>Denk om pannen</a:t>
            </a:r>
            <a:endParaRPr lang="nl-NL" dirty="0"/>
          </a:p>
        </p:txBody>
      </p:sp>
      <p:sp>
        <p:nvSpPr>
          <p:cNvPr id="11" name="Rechthoek 10"/>
          <p:cNvSpPr/>
          <p:nvPr/>
        </p:nvSpPr>
        <p:spPr>
          <a:xfrm>
            <a:off x="2361183" y="2852936"/>
            <a:ext cx="72002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De </a:t>
            </a:r>
            <a:r>
              <a:rPr lang="nl-NL" dirty="0" smtClean="0">
                <a:hlinkClick r:id="rId10"/>
              </a:rPr>
              <a:t>magnetron </a:t>
            </a:r>
            <a:r>
              <a:rPr lang="nl-NL" dirty="0" smtClean="0"/>
              <a:t>is meestal 2,45 </a:t>
            </a:r>
            <a:r>
              <a:rPr lang="nl-NL" dirty="0" err="1" smtClean="0">
                <a:hlinkClick r:id="rId11" tooltip="Hertz (eenheid)"/>
              </a:rPr>
              <a:t>GHz</a:t>
            </a:r>
            <a:r>
              <a:rPr lang="nl-NL" dirty="0" smtClean="0"/>
              <a:t> en de golflengte ongeveer 12 cm (in de </a:t>
            </a:r>
            <a:r>
              <a:rPr lang="nl-NL" dirty="0" err="1" smtClean="0">
                <a:hlinkClick r:id="rId12" tooltip="Ultra high frequency"/>
              </a:rPr>
              <a:t>UHF</a:t>
            </a:r>
            <a:r>
              <a:rPr lang="nl-NL" dirty="0" err="1" smtClean="0"/>
              <a:t>-band</a:t>
            </a:r>
            <a:r>
              <a:rPr lang="nl-NL" dirty="0" smtClean="0"/>
              <a:t>).  Voor kiezen keuken apparatuur </a:t>
            </a:r>
            <a:endParaRPr lang="nl-NL" dirty="0"/>
          </a:p>
        </p:txBody>
      </p:sp>
      <p:pic>
        <p:nvPicPr>
          <p:cNvPr id="30722" name="Picture 2" descr="https://upload.wikimedia.org/wikipedia/commons/9/98/Magnetron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3620" y="2780927"/>
            <a:ext cx="1800225" cy="1296163"/>
          </a:xfrm>
          <a:prstGeom prst="rect">
            <a:avLst/>
          </a:prstGeom>
          <a:noFill/>
        </p:spPr>
      </p:pic>
      <p:sp>
        <p:nvSpPr>
          <p:cNvPr id="13" name="Rechthoek 12"/>
          <p:cNvSpPr/>
          <p:nvPr/>
        </p:nvSpPr>
        <p:spPr>
          <a:xfrm>
            <a:off x="777106" y="2924944"/>
            <a:ext cx="4953000" cy="3847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dirty="0" smtClean="0"/>
              <a:t>. 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560512" y="5661248"/>
            <a:ext cx="5307479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b="1" dirty="0" smtClean="0">
                <a:hlinkClick r:id="rId14"/>
              </a:rPr>
              <a:t>Voor keukens bezoek    www.inspiratiehuis2020.nl</a:t>
            </a:r>
            <a:r>
              <a:rPr lang="nl-NL" b="1" dirty="0" smtClean="0"/>
              <a:t> </a:t>
            </a:r>
          </a:p>
          <a:p>
            <a:pPr algn="ctr"/>
            <a:r>
              <a:rPr lang="nl-NL" b="1" dirty="0" smtClean="0"/>
              <a:t>Eventueel in overleg met </a:t>
            </a:r>
          </a:p>
          <a:p>
            <a:pPr algn="ctr"/>
            <a:r>
              <a:rPr lang="nl-NL" b="1" dirty="0" err="1" smtClean="0">
                <a:hlinkClick r:id="rId15"/>
              </a:rPr>
              <a:t>www.kosterselektra.nl</a:t>
            </a:r>
            <a:r>
              <a:rPr lang="nl-NL" b="1" dirty="0" smtClean="0">
                <a:hlinkClick r:id="rId15"/>
              </a:rPr>
              <a:t>/Kosters%20AUDIO.html</a:t>
            </a:r>
            <a:r>
              <a:rPr lang="nl-NL" b="1" dirty="0" smtClean="0"/>
              <a:t> </a:t>
            </a:r>
            <a:endParaRPr lang="nl-NL" b="1" dirty="0"/>
          </a:p>
        </p:txBody>
      </p:sp>
      <p:sp>
        <p:nvSpPr>
          <p:cNvPr id="16" name="Rechthoek 15"/>
          <p:cNvSpPr/>
          <p:nvPr/>
        </p:nvSpPr>
        <p:spPr>
          <a:xfrm>
            <a:off x="2433290" y="4293096"/>
            <a:ext cx="698477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u="sng" dirty="0" err="1" smtClean="0"/>
              <a:t>Stoomkoken</a:t>
            </a:r>
            <a:r>
              <a:rPr lang="nl-NL" b="1" u="sng" dirty="0" smtClean="0"/>
              <a:t> </a:t>
            </a:r>
            <a:r>
              <a:rPr lang="nl-NL" dirty="0" smtClean="0"/>
              <a:t>V-ZUG met </a:t>
            </a:r>
            <a:r>
              <a:rPr lang="nl-NL" dirty="0" err="1" smtClean="0"/>
              <a:t>met</a:t>
            </a:r>
            <a:r>
              <a:rPr lang="nl-NL" dirty="0" smtClean="0"/>
              <a:t> zijn </a:t>
            </a:r>
            <a:r>
              <a:rPr lang="nl-NL" b="1" dirty="0" smtClean="0"/>
              <a:t>Combi </a:t>
            </a:r>
            <a:r>
              <a:rPr lang="nl-NL" b="1" dirty="0" err="1" smtClean="0"/>
              <a:t>Steam</a:t>
            </a:r>
            <a:r>
              <a:rPr lang="nl-NL" b="1" dirty="0" smtClean="0"/>
              <a:t> MSLQ</a:t>
            </a:r>
            <a:r>
              <a:rPr lang="nl-NL" dirty="0" smtClean="0"/>
              <a:t> voor     "</a:t>
            </a:r>
            <a:r>
              <a:rPr lang="nl-NL" b="1" dirty="0" smtClean="0"/>
              <a:t>een</a:t>
            </a:r>
            <a:r>
              <a:rPr lang="nl-NL" dirty="0" smtClean="0"/>
              <a:t> </a:t>
            </a:r>
            <a:r>
              <a:rPr lang="nl-NL" b="1" dirty="0" smtClean="0"/>
              <a:t>wereldprimeur </a:t>
            </a:r>
            <a:r>
              <a:rPr lang="nl-NL" dirty="0" smtClean="0"/>
              <a:t>Dit apparaat combineert microgolfoven, conventionele oven en een stoomoven in één. Is gezonder  </a:t>
            </a:r>
            <a:r>
              <a:rPr lang="nl-NL" dirty="0" err="1" smtClean="0">
                <a:hlinkClick r:id="rId16"/>
              </a:rPr>
              <a:t>www.kokenmetstoom.be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30724" name="Picture 4" descr="Combi Steam MSLQ LR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5058" y="4221088"/>
            <a:ext cx="1656184" cy="1412794"/>
          </a:xfrm>
          <a:prstGeom prst="rect">
            <a:avLst/>
          </a:prstGeom>
          <a:noFill/>
        </p:spPr>
      </p:pic>
      <p:sp>
        <p:nvSpPr>
          <p:cNvPr id="18" name="Rechthoek 17"/>
          <p:cNvSpPr/>
          <p:nvPr/>
        </p:nvSpPr>
        <p:spPr>
          <a:xfrm>
            <a:off x="2289745" y="980728"/>
            <a:ext cx="64082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dirty="0" smtClean="0"/>
              <a:t>Voor huishoudelijke apparaten  en labels ga naar </a:t>
            </a:r>
            <a:r>
              <a:rPr lang="nl-NL" dirty="0" smtClean="0">
                <a:hlinkClick r:id="rId18"/>
              </a:rPr>
              <a:t>Milieu Centraal huishoudelijke apparaten </a:t>
            </a:r>
            <a:endParaRPr lang="nl-NL" dirty="0"/>
          </a:p>
        </p:txBody>
      </p:sp>
      <p:pic>
        <p:nvPicPr>
          <p:cNvPr id="30726" name="Picture 6" descr="energielabel-201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769994" y="836712"/>
            <a:ext cx="910607" cy="1872208"/>
          </a:xfrm>
          <a:prstGeom prst="rect">
            <a:avLst/>
          </a:prstGeom>
          <a:noFill/>
        </p:spPr>
      </p:pic>
      <p:pic>
        <p:nvPicPr>
          <p:cNvPr id="30728" name="Picture 8" descr="https://upload.wikimedia.org/wikipedia/commons/thumb/b/b8/Induktionsh%C3%A4ll.JPG/260px-Induktionsh%C3%A4ll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73050" y="1268760"/>
            <a:ext cx="1800200" cy="1350151"/>
          </a:xfrm>
          <a:prstGeom prst="rect">
            <a:avLst/>
          </a:prstGeom>
          <a:noFill/>
        </p:spPr>
      </p:pic>
      <p:sp>
        <p:nvSpPr>
          <p:cNvPr id="23" name="Tekstvak 22"/>
          <p:cNvSpPr txBox="1"/>
          <p:nvPr/>
        </p:nvSpPr>
        <p:spPr>
          <a:xfrm>
            <a:off x="2249202" y="0"/>
            <a:ext cx="5651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4000" b="1" dirty="0" smtClean="0"/>
              <a:t>Huishoudelijke apparaten</a:t>
            </a:r>
            <a:endParaRPr lang="nl-NL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1026" name="Picture 2" descr="zonnepanelen-hengelo-instralingsfact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471" y="759930"/>
            <a:ext cx="4968553" cy="4685319"/>
          </a:xfrm>
          <a:prstGeom prst="rect">
            <a:avLst/>
          </a:prstGeom>
          <a:noFill/>
        </p:spPr>
      </p:pic>
      <p:pic>
        <p:nvPicPr>
          <p:cNvPr id="24" name="Afbeelding 23" descr="zonnepanelen-hengelo-kaart-Nederland-zonuren-Meuleman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65168" y="404664"/>
            <a:ext cx="2275205" cy="28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kstvak 25"/>
          <p:cNvSpPr txBox="1"/>
          <p:nvPr/>
        </p:nvSpPr>
        <p:spPr>
          <a:xfrm>
            <a:off x="200472" y="4149080"/>
            <a:ext cx="673582" cy="67710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dirty="0" smtClean="0"/>
              <a:t>Dak</a:t>
            </a:r>
          </a:p>
          <a:p>
            <a:r>
              <a:rPr lang="nl-NL" dirty="0" smtClean="0"/>
              <a:t>hoek</a:t>
            </a:r>
            <a:endParaRPr lang="nl-NL" dirty="0"/>
          </a:p>
        </p:txBody>
      </p:sp>
      <p:sp>
        <p:nvSpPr>
          <p:cNvPr id="34" name="Tekstvak 33"/>
          <p:cNvSpPr txBox="1"/>
          <p:nvPr/>
        </p:nvSpPr>
        <p:spPr>
          <a:xfrm>
            <a:off x="3944888" y="584884"/>
            <a:ext cx="10081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800" b="1" dirty="0" smtClean="0"/>
              <a:t>richting </a:t>
            </a:r>
          </a:p>
          <a:p>
            <a:r>
              <a:rPr lang="nl-NL" sz="1800" b="1" dirty="0" smtClean="0"/>
              <a:t>        dak</a:t>
            </a:r>
            <a:endParaRPr lang="nl-NL" sz="1800" b="1" dirty="0"/>
          </a:p>
        </p:txBody>
      </p:sp>
      <p:cxnSp>
        <p:nvCxnSpPr>
          <p:cNvPr id="47" name="Rechte verbindingslijn 46"/>
          <p:cNvCxnSpPr/>
          <p:nvPr/>
        </p:nvCxnSpPr>
        <p:spPr>
          <a:xfrm flipH="1">
            <a:off x="3656856" y="764704"/>
            <a:ext cx="43204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Rechte verbindingslijn 48"/>
          <p:cNvCxnSpPr>
            <a:stCxn id="26" idx="0"/>
          </p:cNvCxnSpPr>
          <p:nvPr/>
        </p:nvCxnSpPr>
        <p:spPr>
          <a:xfrm>
            <a:off x="537263" y="4149080"/>
            <a:ext cx="45529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hthoek 51"/>
          <p:cNvSpPr/>
          <p:nvPr/>
        </p:nvSpPr>
        <p:spPr>
          <a:xfrm>
            <a:off x="128464" y="5661248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smtClean="0"/>
              <a:t>Wattpiek(</a:t>
            </a:r>
            <a:r>
              <a:rPr lang="nl-NL" sz="1800" dirty="0" err="1" smtClean="0"/>
              <a:t>Wp</a:t>
            </a:r>
            <a:r>
              <a:rPr lang="nl-NL" sz="1800" dirty="0" smtClean="0"/>
              <a:t>) =vermogen PV paneel onder vastgestelde standaarden: Sterkte licht, 1000W/m2  met bepaalde richting.</a:t>
            </a:r>
          </a:p>
          <a:p>
            <a:r>
              <a:rPr lang="nl-NL" sz="1800" b="1" u="sng" dirty="0" smtClean="0"/>
              <a:t>Heiloo 1Wp is +/_  0.9 kWh per jaar in optimale situatie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7056" y="3429000"/>
            <a:ext cx="427672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" name="Tekstvak 53"/>
          <p:cNvSpPr txBox="1"/>
          <p:nvPr/>
        </p:nvSpPr>
        <p:spPr>
          <a:xfrm>
            <a:off x="5457825" y="5013176"/>
            <a:ext cx="42769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Basis is verder geen schaduw (</a:t>
            </a:r>
            <a:r>
              <a:rPr lang="nl-NL" dirty="0" err="1" smtClean="0"/>
              <a:t>solar</a:t>
            </a:r>
            <a:r>
              <a:rPr lang="nl-NL" dirty="0" smtClean="0"/>
              <a:t> </a:t>
            </a:r>
            <a:r>
              <a:rPr lang="nl-NL" dirty="0" err="1" smtClean="0"/>
              <a:t>edge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55" name="Tekstvak 54"/>
          <p:cNvSpPr txBox="1"/>
          <p:nvPr/>
        </p:nvSpPr>
        <p:spPr>
          <a:xfrm>
            <a:off x="4304927" y="3861048"/>
            <a:ext cx="1008436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Reductie</a:t>
            </a:r>
          </a:p>
          <a:p>
            <a:r>
              <a:rPr lang="nl-NL" sz="1400" dirty="0" smtClean="0"/>
              <a:t>Factor</a:t>
            </a:r>
          </a:p>
          <a:p>
            <a:r>
              <a:rPr lang="nl-NL" sz="1400" dirty="0" smtClean="0"/>
              <a:t>Heiloo </a:t>
            </a:r>
          </a:p>
          <a:p>
            <a:r>
              <a:rPr lang="nl-NL" sz="1400" dirty="0" smtClean="0"/>
              <a:t>Start 90%</a:t>
            </a:r>
            <a:endParaRPr lang="nl-NL" sz="1400" dirty="0"/>
          </a:p>
        </p:txBody>
      </p:sp>
      <p:cxnSp>
        <p:nvCxnSpPr>
          <p:cNvPr id="57" name="Rechte verbindingslijn 56"/>
          <p:cNvCxnSpPr/>
          <p:nvPr/>
        </p:nvCxnSpPr>
        <p:spPr>
          <a:xfrm>
            <a:off x="2792760" y="3861048"/>
            <a:ext cx="158417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hthoek 58"/>
          <p:cNvSpPr/>
          <p:nvPr/>
        </p:nvSpPr>
        <p:spPr>
          <a:xfrm>
            <a:off x="200472" y="692696"/>
            <a:ext cx="4968551" cy="47525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/>
          <p:cNvSpPr/>
          <p:nvPr/>
        </p:nvSpPr>
        <p:spPr>
          <a:xfrm>
            <a:off x="3284787" y="0"/>
            <a:ext cx="33364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l-NL" sz="4000" b="1" dirty="0" err="1" smtClean="0"/>
              <a:t>Zonne</a:t>
            </a:r>
            <a:r>
              <a:rPr lang="nl-NL" sz="4000" b="1" dirty="0" smtClean="0"/>
              <a:t> energie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6" name="Tekstvak 5"/>
          <p:cNvSpPr txBox="1"/>
          <p:nvPr/>
        </p:nvSpPr>
        <p:spPr>
          <a:xfrm>
            <a:off x="2637590" y="115888"/>
            <a:ext cx="46308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err="1" smtClean="0"/>
              <a:t>Solar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edge</a:t>
            </a:r>
            <a:r>
              <a:rPr lang="nl-NL" sz="4000" b="1" dirty="0" smtClean="0"/>
              <a:t> </a:t>
            </a:r>
            <a:r>
              <a:rPr lang="nl-NL" sz="4000" b="1" dirty="0" err="1" smtClean="0"/>
              <a:t>Opitmizer</a:t>
            </a:r>
            <a:endParaRPr lang="nl-NL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925" y="3212976"/>
            <a:ext cx="49685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Tabel 10"/>
          <p:cNvGraphicFramePr>
            <a:graphicFrameLocks noGrp="1"/>
          </p:cNvGraphicFramePr>
          <p:nvPr/>
        </p:nvGraphicFramePr>
        <p:xfrm>
          <a:off x="6392863" y="1196752"/>
          <a:ext cx="1955800" cy="1485900"/>
        </p:xfrm>
        <a:graphic>
          <a:graphicData uri="http://schemas.openxmlformats.org/drawingml/2006/table">
            <a:tbl>
              <a:tblPr/>
              <a:tblGrid>
                <a:gridCol w="495300"/>
                <a:gridCol w="647700"/>
                <a:gridCol w="482600"/>
                <a:gridCol w="3302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el 11"/>
          <p:cNvGraphicFramePr>
            <a:graphicFrameLocks noGrp="1"/>
          </p:cNvGraphicFramePr>
          <p:nvPr/>
        </p:nvGraphicFramePr>
        <p:xfrm>
          <a:off x="6343650" y="2852936"/>
          <a:ext cx="3289300" cy="1485900"/>
        </p:xfrm>
        <a:graphic>
          <a:graphicData uri="http://schemas.openxmlformats.org/drawingml/2006/table">
            <a:tbl>
              <a:tblPr/>
              <a:tblGrid>
                <a:gridCol w="495300"/>
                <a:gridCol w="647700"/>
                <a:gridCol w="482600"/>
                <a:gridCol w="330200"/>
                <a:gridCol w="723900"/>
                <a:gridCol w="6096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 bep.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2,24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47" name="Tekstvak 46"/>
          <p:cNvSpPr txBox="1"/>
          <p:nvPr/>
        </p:nvSpPr>
        <p:spPr>
          <a:xfrm>
            <a:off x="416496" y="692696"/>
            <a:ext cx="524278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Elektronisch ‘</a:t>
            </a:r>
            <a:r>
              <a:rPr lang="nl-NL" dirty="0" err="1" smtClean="0"/>
              <a:t>Waterzijdig</a:t>
            </a:r>
            <a:r>
              <a:rPr lang="nl-NL" dirty="0" smtClean="0"/>
              <a:t> inregelen’ met elektrisch </a:t>
            </a:r>
            <a:endParaRPr lang="nl-NL" dirty="0"/>
          </a:p>
        </p:txBody>
      </p:sp>
      <p:graphicFrame>
        <p:nvGraphicFramePr>
          <p:cNvPr id="59" name="Tabel 58"/>
          <p:cNvGraphicFramePr>
            <a:graphicFrameLocks noGrp="1"/>
          </p:cNvGraphicFramePr>
          <p:nvPr/>
        </p:nvGraphicFramePr>
        <p:xfrm>
          <a:off x="6343650" y="4535488"/>
          <a:ext cx="3289300" cy="1485900"/>
        </p:xfrm>
        <a:graphic>
          <a:graphicData uri="http://schemas.openxmlformats.org/drawingml/2006/table">
            <a:tbl>
              <a:tblPr/>
              <a:tblGrid>
                <a:gridCol w="495300"/>
                <a:gridCol w="647700"/>
                <a:gridCol w="482600"/>
                <a:gridCol w="330200"/>
                <a:gridCol w="723900"/>
                <a:gridCol w="609600"/>
              </a:tblGrid>
              <a:tr h="295275"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 opt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opt P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9C3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68" name="Groep 67"/>
          <p:cNvGrpSpPr/>
          <p:nvPr/>
        </p:nvGrpSpPr>
        <p:grpSpPr>
          <a:xfrm>
            <a:off x="704528" y="1268760"/>
            <a:ext cx="3240459" cy="1752873"/>
            <a:chOff x="1064568" y="1484784"/>
            <a:chExt cx="3240459" cy="1752873"/>
          </a:xfrm>
        </p:grpSpPr>
        <p:grpSp>
          <p:nvGrpSpPr>
            <p:cNvPr id="60" name="Groep 59"/>
            <p:cNvGrpSpPr/>
            <p:nvPr/>
          </p:nvGrpSpPr>
          <p:grpSpPr>
            <a:xfrm>
              <a:off x="1064568" y="1484784"/>
              <a:ext cx="3240459" cy="1397833"/>
              <a:chOff x="776536" y="1268413"/>
              <a:chExt cx="3240459" cy="1397833"/>
            </a:xfrm>
          </p:grpSpPr>
          <p:grpSp>
            <p:nvGrpSpPr>
              <p:cNvPr id="46" name="Groep 45"/>
              <p:cNvGrpSpPr/>
              <p:nvPr/>
            </p:nvGrpSpPr>
            <p:grpSpPr>
              <a:xfrm>
                <a:off x="776536" y="1340768"/>
                <a:ext cx="3240459" cy="360040"/>
                <a:chOff x="776536" y="1772816"/>
                <a:chExt cx="3240459" cy="360040"/>
              </a:xfrm>
            </p:grpSpPr>
            <p:grpSp>
              <p:nvGrpSpPr>
                <p:cNvPr id="29" name="Groep 28"/>
                <p:cNvGrpSpPr/>
                <p:nvPr/>
              </p:nvGrpSpPr>
              <p:grpSpPr>
                <a:xfrm>
                  <a:off x="776536" y="1772816"/>
                  <a:ext cx="1080120" cy="360040"/>
                  <a:chOff x="1064568" y="1988840"/>
                  <a:chExt cx="1080120" cy="360040"/>
                </a:xfrm>
              </p:grpSpPr>
              <p:sp>
                <p:nvSpPr>
                  <p:cNvPr id="15" name="Rechthoek 14"/>
                  <p:cNvSpPr/>
                  <p:nvPr/>
                </p:nvSpPr>
                <p:spPr>
                  <a:xfrm>
                    <a:off x="1568624" y="2060848"/>
                    <a:ext cx="432048" cy="14401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grpSp>
                <p:nvGrpSpPr>
                  <p:cNvPr id="26" name="Groep 25"/>
                  <p:cNvGrpSpPr/>
                  <p:nvPr/>
                </p:nvGrpSpPr>
                <p:grpSpPr>
                  <a:xfrm>
                    <a:off x="1064568" y="1988840"/>
                    <a:ext cx="504155" cy="360040"/>
                    <a:chOff x="2432720" y="1196752"/>
                    <a:chExt cx="504155" cy="360040"/>
                  </a:xfrm>
                </p:grpSpPr>
                <p:cxnSp>
                  <p:nvCxnSpPr>
                    <p:cNvPr id="17" name="Rechte verbindingslijn 16"/>
                    <p:cNvCxnSpPr/>
                    <p:nvPr/>
                  </p:nvCxnSpPr>
                  <p:spPr>
                    <a:xfrm>
                      <a:off x="2792760" y="1196752"/>
                      <a:ext cx="0" cy="36004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Rechte verbindingslijn 18"/>
                    <p:cNvCxnSpPr/>
                    <p:nvPr/>
                  </p:nvCxnSpPr>
                  <p:spPr>
                    <a:xfrm>
                      <a:off x="2648744" y="1268760"/>
                      <a:ext cx="0" cy="216024"/>
                    </a:xfrm>
                    <a:prstGeom prst="line">
                      <a:avLst/>
                    </a:prstGeom>
                    <a:ln w="571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Rechte verbindingslijn 20"/>
                    <p:cNvCxnSpPr/>
                    <p:nvPr/>
                  </p:nvCxnSpPr>
                  <p:spPr>
                    <a:xfrm flipH="1">
                      <a:off x="2432720" y="1340768"/>
                      <a:ext cx="216024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Rechte verbindingslijn 22"/>
                    <p:cNvCxnSpPr/>
                    <p:nvPr/>
                  </p:nvCxnSpPr>
                  <p:spPr>
                    <a:xfrm flipH="1">
                      <a:off x="2792414" y="1341438"/>
                      <a:ext cx="14446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28" name="Rechte verbindingslijn 27"/>
                  <p:cNvCxnSpPr>
                    <a:stCxn id="15" idx="3"/>
                  </p:cNvCxnSpPr>
                  <p:nvPr/>
                </p:nvCxnSpPr>
                <p:spPr>
                  <a:xfrm>
                    <a:off x="2000672" y="2132856"/>
                    <a:ext cx="14401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ep 29"/>
                <p:cNvGrpSpPr/>
                <p:nvPr/>
              </p:nvGrpSpPr>
              <p:grpSpPr>
                <a:xfrm>
                  <a:off x="1856755" y="1772816"/>
                  <a:ext cx="1080120" cy="360040"/>
                  <a:chOff x="1064568" y="1988840"/>
                  <a:chExt cx="1080120" cy="360040"/>
                </a:xfrm>
              </p:grpSpPr>
              <p:sp>
                <p:nvSpPr>
                  <p:cNvPr id="31" name="Rechthoek 30"/>
                  <p:cNvSpPr/>
                  <p:nvPr/>
                </p:nvSpPr>
                <p:spPr>
                  <a:xfrm>
                    <a:off x="1568624" y="2060848"/>
                    <a:ext cx="432048" cy="14401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grpSp>
                <p:nvGrpSpPr>
                  <p:cNvPr id="32" name="Groep 25"/>
                  <p:cNvGrpSpPr/>
                  <p:nvPr/>
                </p:nvGrpSpPr>
                <p:grpSpPr>
                  <a:xfrm>
                    <a:off x="1064568" y="1988840"/>
                    <a:ext cx="504155" cy="360040"/>
                    <a:chOff x="2432720" y="1196752"/>
                    <a:chExt cx="504155" cy="360040"/>
                  </a:xfrm>
                </p:grpSpPr>
                <p:cxnSp>
                  <p:nvCxnSpPr>
                    <p:cNvPr id="34" name="Rechte verbindingslijn 33"/>
                    <p:cNvCxnSpPr/>
                    <p:nvPr/>
                  </p:nvCxnSpPr>
                  <p:spPr>
                    <a:xfrm>
                      <a:off x="2792760" y="1196752"/>
                      <a:ext cx="0" cy="36004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5" name="Rechte verbindingslijn 34"/>
                    <p:cNvCxnSpPr/>
                    <p:nvPr/>
                  </p:nvCxnSpPr>
                  <p:spPr>
                    <a:xfrm>
                      <a:off x="2648744" y="1268760"/>
                      <a:ext cx="0" cy="216024"/>
                    </a:xfrm>
                    <a:prstGeom prst="line">
                      <a:avLst/>
                    </a:prstGeom>
                    <a:ln w="571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Rechte verbindingslijn 35"/>
                    <p:cNvCxnSpPr/>
                    <p:nvPr/>
                  </p:nvCxnSpPr>
                  <p:spPr>
                    <a:xfrm flipH="1">
                      <a:off x="2432720" y="1340768"/>
                      <a:ext cx="216024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Rechte verbindingslijn 36"/>
                    <p:cNvCxnSpPr/>
                    <p:nvPr/>
                  </p:nvCxnSpPr>
                  <p:spPr>
                    <a:xfrm flipH="1">
                      <a:off x="2792414" y="1341438"/>
                      <a:ext cx="14446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33" name="Rechte verbindingslijn 32"/>
                  <p:cNvCxnSpPr>
                    <a:stCxn id="31" idx="3"/>
                  </p:cNvCxnSpPr>
                  <p:nvPr/>
                </p:nvCxnSpPr>
                <p:spPr>
                  <a:xfrm>
                    <a:off x="2000672" y="2132856"/>
                    <a:ext cx="14401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8" name="Groep 37"/>
                <p:cNvGrpSpPr/>
                <p:nvPr/>
              </p:nvGrpSpPr>
              <p:grpSpPr>
                <a:xfrm>
                  <a:off x="2936875" y="1772816"/>
                  <a:ext cx="1080120" cy="360040"/>
                  <a:chOff x="1064568" y="1988840"/>
                  <a:chExt cx="1080120" cy="360040"/>
                </a:xfrm>
              </p:grpSpPr>
              <p:sp>
                <p:nvSpPr>
                  <p:cNvPr id="39" name="Rechthoek 38"/>
                  <p:cNvSpPr/>
                  <p:nvPr/>
                </p:nvSpPr>
                <p:spPr>
                  <a:xfrm>
                    <a:off x="1568624" y="2060848"/>
                    <a:ext cx="432048" cy="14401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grpSp>
                <p:nvGrpSpPr>
                  <p:cNvPr id="40" name="Groep 25"/>
                  <p:cNvGrpSpPr/>
                  <p:nvPr/>
                </p:nvGrpSpPr>
                <p:grpSpPr>
                  <a:xfrm>
                    <a:off x="1064568" y="1988840"/>
                    <a:ext cx="504155" cy="360040"/>
                    <a:chOff x="2432720" y="1196752"/>
                    <a:chExt cx="504155" cy="360040"/>
                  </a:xfrm>
                </p:grpSpPr>
                <p:cxnSp>
                  <p:nvCxnSpPr>
                    <p:cNvPr id="42" name="Rechte verbindingslijn 41"/>
                    <p:cNvCxnSpPr/>
                    <p:nvPr/>
                  </p:nvCxnSpPr>
                  <p:spPr>
                    <a:xfrm>
                      <a:off x="2792760" y="1196752"/>
                      <a:ext cx="0" cy="360040"/>
                    </a:xfrm>
                    <a:prstGeom prst="line">
                      <a:avLst/>
                    </a:prstGeom>
                    <a:ln w="28575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3" name="Rechte verbindingslijn 42"/>
                    <p:cNvCxnSpPr/>
                    <p:nvPr/>
                  </p:nvCxnSpPr>
                  <p:spPr>
                    <a:xfrm>
                      <a:off x="2648744" y="1268760"/>
                      <a:ext cx="0" cy="216024"/>
                    </a:xfrm>
                    <a:prstGeom prst="line">
                      <a:avLst/>
                    </a:prstGeom>
                    <a:ln w="5715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Rechte verbindingslijn 43"/>
                    <p:cNvCxnSpPr/>
                    <p:nvPr/>
                  </p:nvCxnSpPr>
                  <p:spPr>
                    <a:xfrm flipH="1">
                      <a:off x="2432720" y="1340768"/>
                      <a:ext cx="216024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Rechte verbindingslijn 44"/>
                    <p:cNvCxnSpPr/>
                    <p:nvPr/>
                  </p:nvCxnSpPr>
                  <p:spPr>
                    <a:xfrm flipH="1">
                      <a:off x="2792414" y="1341438"/>
                      <a:ext cx="144461" cy="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41" name="Rechte verbindingslijn 40"/>
                  <p:cNvCxnSpPr>
                    <a:stCxn id="39" idx="3"/>
                  </p:cNvCxnSpPr>
                  <p:nvPr/>
                </p:nvCxnSpPr>
                <p:spPr>
                  <a:xfrm>
                    <a:off x="2000672" y="2132856"/>
                    <a:ext cx="144016" cy="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49" name="Rechte verbindingslijn 48"/>
              <p:cNvCxnSpPr/>
              <p:nvPr/>
            </p:nvCxnSpPr>
            <p:spPr>
              <a:xfrm>
                <a:off x="4016375" y="1484784"/>
                <a:ext cx="0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kstvak 49"/>
              <p:cNvSpPr txBox="1"/>
              <p:nvPr/>
            </p:nvSpPr>
            <p:spPr>
              <a:xfrm>
                <a:off x="1136576" y="1988840"/>
                <a:ext cx="1188210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err="1" smtClean="0"/>
                  <a:t>Opwekker</a:t>
                </a:r>
                <a:endParaRPr lang="nl-NL" dirty="0" smtClean="0"/>
              </a:p>
              <a:p>
                <a:r>
                  <a:rPr lang="nl-NL" dirty="0" smtClean="0"/>
                  <a:t>‘pomp’</a:t>
                </a:r>
                <a:endParaRPr lang="nl-NL" dirty="0"/>
              </a:p>
            </p:txBody>
          </p:sp>
          <p:cxnSp>
            <p:nvCxnSpPr>
              <p:cNvPr id="52" name="Rechte verbindingslijn 51"/>
              <p:cNvCxnSpPr>
                <a:stCxn id="50" idx="0"/>
              </p:cNvCxnSpPr>
              <p:nvPr/>
            </p:nvCxnSpPr>
            <p:spPr>
              <a:xfrm flipV="1">
                <a:off x="1730681" y="1628800"/>
                <a:ext cx="414007" cy="36004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kstvak 52"/>
              <p:cNvSpPr txBox="1"/>
              <p:nvPr/>
            </p:nvSpPr>
            <p:spPr>
              <a:xfrm>
                <a:off x="2576736" y="1989138"/>
                <a:ext cx="1225848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dirty="0" smtClean="0"/>
                  <a:t>Interne</a:t>
                </a:r>
              </a:p>
              <a:p>
                <a:r>
                  <a:rPr lang="nl-NL" dirty="0" smtClean="0"/>
                  <a:t>weerstand</a:t>
                </a:r>
                <a:endParaRPr lang="nl-NL" dirty="0"/>
              </a:p>
            </p:txBody>
          </p:sp>
          <p:cxnSp>
            <p:nvCxnSpPr>
              <p:cNvPr id="55" name="Rechte verbindingslijn 54"/>
              <p:cNvCxnSpPr>
                <a:stCxn id="31" idx="2"/>
                <a:endCxn id="53" idx="0"/>
              </p:cNvCxnSpPr>
              <p:nvPr/>
            </p:nvCxnSpPr>
            <p:spPr>
              <a:xfrm>
                <a:off x="2576835" y="1556792"/>
                <a:ext cx="612825" cy="43234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chthoek 55"/>
              <p:cNvSpPr/>
              <p:nvPr/>
            </p:nvSpPr>
            <p:spPr>
              <a:xfrm>
                <a:off x="1856656" y="1268760"/>
                <a:ext cx="1008112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7" name="Rechthoek 56"/>
              <p:cNvSpPr/>
              <p:nvPr/>
            </p:nvSpPr>
            <p:spPr>
              <a:xfrm>
                <a:off x="3008263" y="1268413"/>
                <a:ext cx="1008112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58" name="Rechthoek 57"/>
              <p:cNvSpPr/>
              <p:nvPr/>
            </p:nvSpPr>
            <p:spPr>
              <a:xfrm>
                <a:off x="776536" y="1268413"/>
                <a:ext cx="1008112" cy="43204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ekstvak 60"/>
            <p:cNvSpPr txBox="1"/>
            <p:nvPr/>
          </p:nvSpPr>
          <p:spPr>
            <a:xfrm>
              <a:off x="2144688" y="2852936"/>
              <a:ext cx="1258806" cy="38472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Omvormer</a:t>
              </a:r>
              <a:endParaRPr lang="nl-NL" dirty="0"/>
            </a:p>
          </p:txBody>
        </p:sp>
        <p:cxnSp>
          <p:nvCxnSpPr>
            <p:cNvPr id="63" name="Gebogen verbindingslijn 62"/>
            <p:cNvCxnSpPr>
              <a:stCxn id="57" idx="3"/>
              <a:endCxn id="61" idx="3"/>
            </p:cNvCxnSpPr>
            <p:nvPr/>
          </p:nvCxnSpPr>
          <p:spPr>
            <a:xfrm flipH="1">
              <a:off x="3403494" y="1700808"/>
              <a:ext cx="900913" cy="1344489"/>
            </a:xfrm>
            <a:prstGeom prst="bentConnector3">
              <a:avLst>
                <a:gd name="adj1" fmla="val -2537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bogen verbindingslijn 64"/>
            <p:cNvCxnSpPr>
              <a:stCxn id="58" idx="1"/>
              <a:endCxn id="61" idx="1"/>
            </p:cNvCxnSpPr>
            <p:nvPr/>
          </p:nvCxnSpPr>
          <p:spPr>
            <a:xfrm rot="10800000" flipH="1" flipV="1">
              <a:off x="1064568" y="1700807"/>
              <a:ext cx="1080120" cy="1344489"/>
            </a:xfrm>
            <a:prstGeom prst="bentConnector3">
              <a:avLst>
                <a:gd name="adj1" fmla="val -21164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kstvak 68"/>
          <p:cNvSpPr txBox="1"/>
          <p:nvPr/>
        </p:nvSpPr>
        <p:spPr>
          <a:xfrm>
            <a:off x="4304928" y="1628800"/>
            <a:ext cx="166071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Voorbeeld met</a:t>
            </a:r>
          </a:p>
          <a:p>
            <a:pPr algn="ctr"/>
            <a:r>
              <a:rPr lang="nl-NL" dirty="0" smtClean="0"/>
              <a:t>3 panelen</a:t>
            </a:r>
            <a:endParaRPr lang="nl-NL" dirty="0"/>
          </a:p>
        </p:txBody>
      </p:sp>
      <p:sp>
        <p:nvSpPr>
          <p:cNvPr id="70" name="Tekstvak 69"/>
          <p:cNvSpPr txBox="1"/>
          <p:nvPr/>
        </p:nvSpPr>
        <p:spPr>
          <a:xfrm>
            <a:off x="4808984" y="4221088"/>
            <a:ext cx="139461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Voorbeeld</a:t>
            </a:r>
          </a:p>
          <a:p>
            <a:r>
              <a:rPr lang="nl-NL" dirty="0" err="1" smtClean="0"/>
              <a:t>Solar</a:t>
            </a:r>
            <a:r>
              <a:rPr lang="nl-NL" dirty="0" smtClean="0"/>
              <a:t> </a:t>
            </a:r>
            <a:r>
              <a:rPr lang="nl-NL" dirty="0" err="1" smtClean="0"/>
              <a:t>edge</a:t>
            </a:r>
            <a:endParaRPr lang="nl-NL" dirty="0" smtClean="0"/>
          </a:p>
          <a:p>
            <a:r>
              <a:rPr lang="nl-NL" dirty="0" smtClean="0"/>
              <a:t>Regeling </a:t>
            </a:r>
          </a:p>
          <a:p>
            <a:r>
              <a:rPr lang="nl-NL" dirty="0" smtClean="0"/>
              <a:t>elektronisch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404" y="526753"/>
            <a:ext cx="4175596" cy="614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0639" y="476673"/>
            <a:ext cx="43082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vak 9"/>
          <p:cNvSpPr txBox="1"/>
          <p:nvPr/>
        </p:nvSpPr>
        <p:spPr>
          <a:xfrm>
            <a:off x="2504728" y="0"/>
            <a:ext cx="42354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err="1" smtClean="0"/>
              <a:t>Glas-Glas</a:t>
            </a:r>
            <a:r>
              <a:rPr lang="nl-NL" sz="4000" b="1" dirty="0" smtClean="0"/>
              <a:t> panelen </a:t>
            </a:r>
          </a:p>
        </p:txBody>
      </p:sp>
      <p:sp>
        <p:nvSpPr>
          <p:cNvPr id="11" name="Rechthoek 10"/>
          <p:cNvSpPr/>
          <p:nvPr/>
        </p:nvSpPr>
        <p:spPr>
          <a:xfrm>
            <a:off x="5529064" y="5157192"/>
            <a:ext cx="1930337" cy="969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hlinkClick r:id="rId5"/>
              </a:rPr>
              <a:t>www.solarwatt.nl</a:t>
            </a:r>
            <a:endParaRPr lang="nl-NL" dirty="0" smtClean="0">
              <a:hlinkClick r:id="rId5"/>
            </a:endParaRPr>
          </a:p>
          <a:p>
            <a:r>
              <a:rPr lang="nl-NL" dirty="0" err="1" smtClean="0">
                <a:hlinkClick r:id="rId5"/>
              </a:rPr>
              <a:t>www.indutec.nl</a:t>
            </a:r>
            <a:r>
              <a:rPr lang="nl-NL" dirty="0" smtClean="0"/>
              <a:t> </a:t>
            </a:r>
          </a:p>
          <a:p>
            <a:r>
              <a:rPr lang="nl-NL" dirty="0" smtClean="0"/>
              <a:t>(</a:t>
            </a:r>
            <a:r>
              <a:rPr lang="nl-NL" dirty="0" err="1" smtClean="0"/>
              <a:t>Schuurman</a:t>
            </a:r>
            <a:r>
              <a:rPr lang="nl-NL" dirty="0" smtClean="0"/>
              <a:t>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3167687" y="0"/>
            <a:ext cx="4427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Esthetisch bouwen  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512" y="1556792"/>
            <a:ext cx="439704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hoek 11"/>
          <p:cNvSpPr/>
          <p:nvPr/>
        </p:nvSpPr>
        <p:spPr>
          <a:xfrm>
            <a:off x="704528" y="1052736"/>
            <a:ext cx="310706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Stafier</a:t>
            </a:r>
            <a:r>
              <a:rPr lang="nl-NL" dirty="0" smtClean="0"/>
              <a:t>, </a:t>
            </a:r>
            <a:r>
              <a:rPr lang="nl-NL" dirty="0" err="1" smtClean="0">
                <a:hlinkClick r:id="rId4"/>
              </a:rPr>
              <a:t>www.stafiersolar.com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3" name="Rechthoek 12"/>
          <p:cNvSpPr/>
          <p:nvPr/>
        </p:nvSpPr>
        <p:spPr>
          <a:xfrm>
            <a:off x="5240338" y="1268760"/>
            <a:ext cx="269054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Emergo</a:t>
            </a:r>
            <a:r>
              <a:rPr lang="nl-NL" dirty="0" smtClean="0"/>
              <a:t>. </a:t>
            </a:r>
            <a:r>
              <a:rPr lang="nl-NL" dirty="0" err="1" smtClean="0">
                <a:hlinkClick r:id="rId5"/>
              </a:rPr>
              <a:t>www.emergo.nl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4" name="Rechthoek 13"/>
          <p:cNvSpPr/>
          <p:nvPr/>
        </p:nvSpPr>
        <p:spPr>
          <a:xfrm>
            <a:off x="5240338" y="3284984"/>
            <a:ext cx="397269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hlinkClick r:id="rId6"/>
              </a:rPr>
              <a:t>http://www.brandsma-bouwadvies.nl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5" name="Rechthoek 14"/>
          <p:cNvSpPr/>
          <p:nvPr/>
        </p:nvSpPr>
        <p:spPr>
          <a:xfrm>
            <a:off x="5240338" y="1772816"/>
            <a:ext cx="277024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Tulipps</a:t>
            </a:r>
            <a:r>
              <a:rPr lang="nl-NL" dirty="0" smtClean="0"/>
              <a:t>, </a:t>
            </a:r>
            <a:r>
              <a:rPr lang="nl-NL" dirty="0" err="1" smtClean="0">
                <a:hlinkClick r:id="rId7"/>
              </a:rPr>
              <a:t>www.tulipps.com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6496" y="3645024"/>
            <a:ext cx="34279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4849" y="3861048"/>
            <a:ext cx="1944216" cy="185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hoek 10"/>
          <p:cNvSpPr/>
          <p:nvPr/>
        </p:nvSpPr>
        <p:spPr>
          <a:xfrm>
            <a:off x="560512" y="3861048"/>
            <a:ext cx="181889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>
                <a:hlinkClick r:id="rId10"/>
              </a:rPr>
              <a:t>www.plusdak.nl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5673080" y="3861048"/>
            <a:ext cx="360438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ZigZag</a:t>
            </a:r>
            <a:r>
              <a:rPr lang="nl-NL" dirty="0" smtClean="0"/>
              <a:t> </a:t>
            </a:r>
            <a:r>
              <a:rPr lang="nl-NL" dirty="0" err="1" smtClean="0"/>
              <a:t>solar</a:t>
            </a:r>
            <a:r>
              <a:rPr lang="nl-NL" dirty="0" smtClean="0"/>
              <a:t>, </a:t>
            </a:r>
            <a:r>
              <a:rPr lang="nl-NL" dirty="0" err="1" smtClean="0">
                <a:hlinkClick r:id="rId11"/>
              </a:rPr>
              <a:t>www.zigzagsolar.com</a:t>
            </a:r>
            <a:r>
              <a:rPr lang="nl-NL" dirty="0" smtClean="0"/>
              <a:t> </a:t>
            </a:r>
            <a:endParaRPr lang="nl-NL" dirty="0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F65BB2DC-E9A3-4B05-B86D-65B432B8D0D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/>
          <a:srcRect l="26406" t="17917" r="26953" b="9930"/>
          <a:stretch/>
        </p:blipFill>
        <p:spPr>
          <a:xfrm>
            <a:off x="6393160" y="4225339"/>
            <a:ext cx="2664296" cy="1867957"/>
          </a:xfrm>
          <a:prstGeom prst="rect">
            <a:avLst/>
          </a:prstGeom>
        </p:spPr>
      </p:pic>
      <p:sp>
        <p:nvSpPr>
          <p:cNvPr id="18" name="Rechthoek 17"/>
          <p:cNvSpPr/>
          <p:nvPr/>
        </p:nvSpPr>
        <p:spPr>
          <a:xfrm>
            <a:off x="5240338" y="2276872"/>
            <a:ext cx="2556662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Solinso</a:t>
            </a:r>
            <a:r>
              <a:rPr lang="nl-NL" dirty="0" smtClean="0"/>
              <a:t>, </a:t>
            </a:r>
            <a:r>
              <a:rPr lang="nl-NL" dirty="0" err="1" smtClean="0">
                <a:hlinkClick r:id="rId13"/>
              </a:rPr>
              <a:t>www.solinso.nl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20" name="Rechthoek 19"/>
          <p:cNvSpPr/>
          <p:nvPr/>
        </p:nvSpPr>
        <p:spPr>
          <a:xfrm>
            <a:off x="5240338" y="2780928"/>
            <a:ext cx="2785314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err="1" smtClean="0"/>
              <a:t>Exasun</a:t>
            </a:r>
            <a:r>
              <a:rPr lang="nl-NL" dirty="0" smtClean="0"/>
              <a:t>, </a:t>
            </a:r>
            <a:r>
              <a:rPr lang="nl-NL" dirty="0" err="1" smtClean="0">
                <a:hlinkClick r:id="rId14"/>
              </a:rPr>
              <a:t>www.exasun.com</a:t>
            </a: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1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1072" y="68038"/>
            <a:ext cx="4030029" cy="5881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3656856" y="0"/>
            <a:ext cx="1863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Tot slot </a:t>
            </a:r>
          </a:p>
        </p:txBody>
      </p:sp>
      <p:sp>
        <p:nvSpPr>
          <p:cNvPr id="12" name="Rechthoek 11"/>
          <p:cNvSpPr/>
          <p:nvPr/>
        </p:nvSpPr>
        <p:spPr>
          <a:xfrm>
            <a:off x="337770" y="5877272"/>
            <a:ext cx="18473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nl-NL" dirty="0" smtClean="0"/>
          </a:p>
          <a:p>
            <a:endParaRPr lang="nl-NL" dirty="0"/>
          </a:p>
        </p:txBody>
      </p:sp>
      <p:pic>
        <p:nvPicPr>
          <p:cNvPr id="40962" name="Picture 2" descr="Cerificaten Windmolen 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050" y="5229200"/>
            <a:ext cx="1801748" cy="1356298"/>
          </a:xfrm>
          <a:prstGeom prst="rect">
            <a:avLst/>
          </a:prstGeom>
          <a:noFill/>
        </p:spPr>
      </p:pic>
      <p:pic>
        <p:nvPicPr>
          <p:cNvPr id="40964" name="Picture 4" descr="LA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3050" y="1160029"/>
            <a:ext cx="1799630" cy="1376861"/>
          </a:xfrm>
          <a:prstGeom prst="rect">
            <a:avLst/>
          </a:prstGeom>
          <a:noFill/>
        </p:spPr>
      </p:pic>
      <p:pic>
        <p:nvPicPr>
          <p:cNvPr id="40966" name="Picture 6" descr="thermo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3050" y="3645024"/>
            <a:ext cx="1799630" cy="1340150"/>
          </a:xfrm>
          <a:prstGeom prst="rect">
            <a:avLst/>
          </a:prstGeom>
          <a:noFill/>
        </p:spPr>
      </p:pic>
      <p:pic>
        <p:nvPicPr>
          <p:cNvPr id="40970" name="Picture 10" descr="logo cohesie compleet transparen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051" y="2780929"/>
            <a:ext cx="1807486" cy="432047"/>
          </a:xfrm>
          <a:prstGeom prst="rect">
            <a:avLst/>
          </a:prstGeom>
          <a:noFill/>
        </p:spPr>
      </p:pic>
      <p:sp>
        <p:nvSpPr>
          <p:cNvPr id="15" name="Tekstvak 14"/>
          <p:cNvSpPr txBox="1"/>
          <p:nvPr/>
        </p:nvSpPr>
        <p:spPr>
          <a:xfrm>
            <a:off x="2649538" y="548680"/>
            <a:ext cx="34555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smtClean="0"/>
              <a:t>Denk aan onze eigen acties en nieuwe collegae </a:t>
            </a:r>
          </a:p>
          <a:p>
            <a:r>
              <a:rPr lang="nl-NL" sz="2400" b="1" dirty="0" smtClean="0"/>
              <a:t> </a:t>
            </a:r>
            <a:endParaRPr lang="nl-NL" sz="2400" b="1" dirty="0"/>
          </a:p>
        </p:txBody>
      </p:sp>
      <p:sp>
        <p:nvSpPr>
          <p:cNvPr id="17" name="Tekstvak 16"/>
          <p:cNvSpPr txBox="1"/>
          <p:nvPr/>
        </p:nvSpPr>
        <p:spPr>
          <a:xfrm>
            <a:off x="2649538" y="1531392"/>
            <a:ext cx="262116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PV panelen op eigen dak</a:t>
            </a:r>
          </a:p>
        </p:txBody>
      </p:sp>
      <p:sp>
        <p:nvSpPr>
          <p:cNvPr id="18" name="Rechthoek 17"/>
          <p:cNvSpPr/>
          <p:nvPr/>
        </p:nvSpPr>
        <p:spPr>
          <a:xfrm>
            <a:off x="2649538" y="2636912"/>
            <a:ext cx="278980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/>
              <a:t>PV panelen op dak derden</a:t>
            </a:r>
          </a:p>
          <a:p>
            <a:r>
              <a:rPr lang="nl-NL" dirty="0" smtClean="0"/>
              <a:t>of met VVE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2649538" y="3501008"/>
            <a:ext cx="28269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Maak eens een mooie foto</a:t>
            </a:r>
          </a:p>
          <a:p>
            <a:r>
              <a:rPr lang="nl-NL" dirty="0" smtClean="0"/>
              <a:t> van je huis</a:t>
            </a:r>
          </a:p>
          <a:p>
            <a:r>
              <a:rPr lang="nl-NL" dirty="0" smtClean="0"/>
              <a:t>Wellicht nog </a:t>
            </a:r>
          </a:p>
          <a:p>
            <a:r>
              <a:rPr lang="nl-NL" dirty="0" err="1" smtClean="0"/>
              <a:t>waterzijdig</a:t>
            </a:r>
            <a:r>
              <a:rPr lang="nl-NL" dirty="0" smtClean="0"/>
              <a:t> inregelen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2649538" y="5229200"/>
            <a:ext cx="36254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Windcertificaten</a:t>
            </a:r>
          </a:p>
          <a:p>
            <a:endParaRPr lang="nl-NL" dirty="0" smtClean="0"/>
          </a:p>
          <a:p>
            <a:pPr algn="ctr"/>
            <a:r>
              <a:rPr lang="nl-NL" b="1" dirty="0" smtClean="0"/>
              <a:t> En dat alles in de helpdesk</a:t>
            </a:r>
          </a:p>
          <a:p>
            <a:pPr algn="ctr"/>
            <a:r>
              <a:rPr lang="nl-NL" b="1" dirty="0" smtClean="0"/>
              <a:t>En op </a:t>
            </a:r>
          </a:p>
          <a:p>
            <a:pPr algn="ctr"/>
            <a:r>
              <a:rPr lang="nl-NL" b="1" dirty="0" err="1" smtClean="0">
                <a:hlinkClick r:id="rId8"/>
              </a:rPr>
              <a:t>www.heilooenergie.nl</a:t>
            </a:r>
            <a:r>
              <a:rPr lang="nl-NL" b="1" dirty="0" smtClean="0">
                <a:hlinkClick r:id="rId8"/>
              </a:rPr>
              <a:t>/</a:t>
            </a:r>
            <a:r>
              <a:rPr lang="nl-NL" b="1" dirty="0" err="1" smtClean="0">
                <a:hlinkClick r:id="rId8"/>
              </a:rPr>
              <a:t>index.php</a:t>
            </a:r>
            <a:endParaRPr lang="nl-NL" b="1" dirty="0" smtClean="0"/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0" name="Tekstvak 9"/>
          <p:cNvSpPr txBox="1"/>
          <p:nvPr/>
        </p:nvSpPr>
        <p:spPr>
          <a:xfrm>
            <a:off x="2318849" y="0"/>
            <a:ext cx="52683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 dirty="0" smtClean="0"/>
              <a:t>En nu onze kennisbank  </a:t>
            </a:r>
          </a:p>
        </p:txBody>
      </p:sp>
      <p:sp>
        <p:nvSpPr>
          <p:cNvPr id="12" name="Tekstvak 11"/>
          <p:cNvSpPr txBox="1"/>
          <p:nvPr/>
        </p:nvSpPr>
        <p:spPr>
          <a:xfrm>
            <a:off x="4499428" y="2924628"/>
            <a:ext cx="91440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30" name="Tekstvak 29"/>
          <p:cNvSpPr txBox="1"/>
          <p:nvPr/>
        </p:nvSpPr>
        <p:spPr>
          <a:xfrm>
            <a:off x="128464" y="1628800"/>
            <a:ext cx="2526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u="sng" dirty="0" smtClean="0">
                <a:solidFill>
                  <a:schemeClr val="accent1">
                    <a:lumMod val="50000"/>
                  </a:schemeClr>
                </a:solidFill>
              </a:rPr>
              <a:t>Trias </a:t>
            </a:r>
            <a:r>
              <a:rPr lang="nl-NL" sz="2800" b="1" u="sng" dirty="0" err="1" smtClean="0">
                <a:solidFill>
                  <a:schemeClr val="accent1">
                    <a:lumMod val="50000"/>
                  </a:schemeClr>
                </a:solidFill>
              </a:rPr>
              <a:t>energetica</a:t>
            </a:r>
            <a:endParaRPr lang="nl-NL" sz="2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Tekstvak 31"/>
          <p:cNvSpPr txBox="1"/>
          <p:nvPr/>
        </p:nvSpPr>
        <p:spPr>
          <a:xfrm>
            <a:off x="7617296" y="1772816"/>
            <a:ext cx="1775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 smtClean="0">
                <a:solidFill>
                  <a:schemeClr val="accent3">
                    <a:lumMod val="50000"/>
                  </a:schemeClr>
                </a:solidFill>
              </a:rPr>
              <a:t>Besparen</a:t>
            </a:r>
            <a:endParaRPr lang="nl-NL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1109107" y="5751167"/>
            <a:ext cx="2877519" cy="630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rgbClr val="7BDF17"/>
                </a:solidFill>
              </a:rPr>
              <a:t>Duurzaam opwekken</a:t>
            </a:r>
            <a:endParaRPr lang="nl-NL" sz="2400" b="1" dirty="0">
              <a:solidFill>
                <a:srgbClr val="7BDF17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6725731" y="5751167"/>
            <a:ext cx="2682722" cy="630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Efficiënt opwekken </a:t>
            </a:r>
            <a:endParaRPr lang="nl-NL" sz="24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1" name="Groep 40"/>
          <p:cNvGrpSpPr/>
          <p:nvPr/>
        </p:nvGrpSpPr>
        <p:grpSpPr>
          <a:xfrm>
            <a:off x="1208088" y="2276872"/>
            <a:ext cx="8137525" cy="3560301"/>
            <a:chOff x="1208088" y="1623025"/>
            <a:chExt cx="8137525" cy="3560301"/>
          </a:xfrm>
        </p:grpSpPr>
        <p:sp>
          <p:nvSpPr>
            <p:cNvPr id="27" name="Rechthoek 26"/>
            <p:cNvSpPr/>
            <p:nvPr/>
          </p:nvSpPr>
          <p:spPr>
            <a:xfrm>
              <a:off x="1208088" y="1623025"/>
              <a:ext cx="8137524" cy="1805975"/>
            </a:xfrm>
            <a:prstGeom prst="rect">
              <a:avLst/>
            </a:prstGeom>
            <a:solidFill>
              <a:srgbClr val="32BF1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Rechthoek 27"/>
            <p:cNvSpPr/>
            <p:nvPr/>
          </p:nvSpPr>
          <p:spPr>
            <a:xfrm>
              <a:off x="1208088" y="3429000"/>
              <a:ext cx="3961383" cy="1584176"/>
            </a:xfrm>
            <a:prstGeom prst="rect">
              <a:avLst/>
            </a:prstGeom>
            <a:solidFill>
              <a:srgbClr val="7BDF17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/>
            <p:cNvSpPr/>
            <p:nvPr/>
          </p:nvSpPr>
          <p:spPr>
            <a:xfrm>
              <a:off x="5169024" y="3429000"/>
              <a:ext cx="4176589" cy="158417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/>
            <p:cNvSpPr/>
            <p:nvPr/>
          </p:nvSpPr>
          <p:spPr>
            <a:xfrm>
              <a:off x="1208088" y="1628800"/>
              <a:ext cx="237626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800" b="1" dirty="0" smtClean="0">
                  <a:solidFill>
                    <a:schemeClr val="bg1"/>
                  </a:solidFill>
                </a:rPr>
                <a:t>Bouwkundig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 Isoleren</a:t>
              </a:r>
              <a:endParaRPr lang="nl-NL" sz="1800" b="1" dirty="0">
                <a:solidFill>
                  <a:schemeClr val="bg1"/>
                </a:solidFill>
              </a:endParaRPr>
            </a:p>
            <a:p>
              <a:pPr>
                <a:buFont typeface="Arial" pitchFamily="34" charset="0"/>
                <a:buChar char="•"/>
              </a:pPr>
              <a:r>
                <a:rPr lang="nl-NL" sz="1800" b="1" dirty="0">
                  <a:solidFill>
                    <a:schemeClr val="bg1"/>
                  </a:solidFill>
                </a:rPr>
                <a:t>Dubbel glas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>
                  <a:solidFill>
                    <a:schemeClr val="bg1"/>
                  </a:solidFill>
                </a:rPr>
                <a:t>Deuren </a:t>
              </a:r>
              <a:r>
                <a:rPr lang="nl-NL" sz="1800" b="1" dirty="0" smtClean="0">
                  <a:solidFill>
                    <a:schemeClr val="bg1"/>
                  </a:solidFill>
                </a:rPr>
                <a:t>entree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>
                  <a:solidFill>
                    <a:schemeClr val="bg1"/>
                  </a:solidFill>
                </a:rPr>
                <a:t> D</a:t>
              </a:r>
              <a:r>
                <a:rPr lang="nl-NL" sz="1800" b="1" dirty="0" smtClean="0">
                  <a:solidFill>
                    <a:schemeClr val="bg1"/>
                  </a:solidFill>
                </a:rPr>
                <a:t>akbehandeling</a:t>
              </a:r>
              <a:endParaRPr lang="nl-NL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3" name="Rechthoek 32"/>
            <p:cNvSpPr/>
            <p:nvPr/>
          </p:nvSpPr>
          <p:spPr>
            <a:xfrm>
              <a:off x="1208584" y="3429000"/>
              <a:ext cx="237626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nl-NL" sz="1800" b="1" dirty="0" err="1">
                  <a:solidFill>
                    <a:schemeClr val="bg1"/>
                  </a:solidFill>
                </a:rPr>
                <a:t>Zonne</a:t>
              </a:r>
              <a:r>
                <a:rPr lang="nl-NL" sz="1800" b="1" dirty="0">
                  <a:solidFill>
                    <a:schemeClr val="bg1"/>
                  </a:solidFill>
                </a:rPr>
                <a:t> energie 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 PV </a:t>
              </a:r>
              <a:r>
                <a:rPr lang="nl-NL" sz="1800" b="1" dirty="0">
                  <a:solidFill>
                    <a:schemeClr val="bg1"/>
                  </a:solidFill>
                </a:rPr>
                <a:t>panelen 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 Zonneboilers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 Wind energie</a:t>
              </a:r>
              <a:endParaRPr lang="nl-NL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Tekstvak 36"/>
            <p:cNvSpPr txBox="1"/>
            <p:nvPr/>
          </p:nvSpPr>
          <p:spPr>
            <a:xfrm>
              <a:off x="3917419" y="1623025"/>
              <a:ext cx="1888146" cy="15234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800" b="1" dirty="0" smtClean="0">
                  <a:solidFill>
                    <a:schemeClr val="bg1"/>
                  </a:solidFill>
                </a:rPr>
                <a:t>Elektrotechnisch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LED verlichting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Integraal regele</a:t>
              </a:r>
              <a:r>
                <a:rPr lang="nl-NL" b="1" dirty="0" smtClean="0">
                  <a:solidFill>
                    <a:schemeClr val="bg1"/>
                  </a:solidFill>
                </a:rPr>
                <a:t>n</a:t>
              </a:r>
            </a:p>
            <a:p>
              <a:pPr>
                <a:buFont typeface="Arial" pitchFamily="34" charset="0"/>
                <a:buChar char="•"/>
              </a:pPr>
              <a:r>
                <a:rPr lang="nl-NL" b="1" dirty="0" smtClean="0">
                  <a:solidFill>
                    <a:schemeClr val="bg1"/>
                  </a:solidFill>
                </a:rPr>
                <a:t>Witgoed</a:t>
              </a:r>
            </a:p>
            <a:p>
              <a:pPr>
                <a:buFont typeface="Arial" pitchFamily="34" charset="0"/>
                <a:buChar char="•"/>
              </a:pPr>
              <a:r>
                <a:rPr lang="nl-NL" b="1" dirty="0" smtClean="0">
                  <a:solidFill>
                    <a:schemeClr val="bg1"/>
                  </a:solidFill>
                </a:rPr>
                <a:t>Infrarood </a:t>
              </a:r>
              <a:r>
                <a:rPr lang="nl-NL" b="1" dirty="0" err="1" smtClean="0">
                  <a:solidFill>
                    <a:schemeClr val="bg1"/>
                  </a:solidFill>
                </a:rPr>
                <a:t>verw</a:t>
              </a:r>
              <a:r>
                <a:rPr lang="nl-NL" b="1" dirty="0" smtClean="0">
                  <a:solidFill>
                    <a:schemeClr val="bg1"/>
                  </a:solidFill>
                </a:rPr>
                <a:t>.</a:t>
              </a:r>
              <a:r>
                <a:rPr lang="nl-NL" dirty="0" smtClean="0"/>
                <a:t> </a:t>
              </a:r>
              <a:endParaRPr lang="nl-NL" dirty="0"/>
            </a:p>
          </p:txBody>
        </p:sp>
        <p:sp>
          <p:nvSpPr>
            <p:cNvPr id="38" name="Tekstvak 37"/>
            <p:cNvSpPr txBox="1"/>
            <p:nvPr/>
          </p:nvSpPr>
          <p:spPr>
            <a:xfrm>
              <a:off x="6365691" y="1623025"/>
              <a:ext cx="296684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800" b="1" dirty="0" smtClean="0">
                  <a:solidFill>
                    <a:schemeClr val="bg1"/>
                  </a:solidFill>
                </a:rPr>
                <a:t>Werktuigbouwkundig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Isolatie leidingen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Ventilatie  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Waterhuishouding  </a:t>
              </a:r>
            </a:p>
            <a:p>
              <a:pPr>
                <a:buFont typeface="Arial" pitchFamily="34" charset="0"/>
                <a:buChar char="•"/>
              </a:pPr>
              <a:r>
                <a:rPr lang="nl-NL" sz="1800" b="1" dirty="0" smtClean="0">
                  <a:solidFill>
                    <a:schemeClr val="bg1"/>
                  </a:solidFill>
                </a:rPr>
                <a:t>Sturing verwarming/koeling</a:t>
              </a:r>
              <a:endParaRPr lang="nl-NL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Rechthoek 38"/>
            <p:cNvSpPr/>
            <p:nvPr/>
          </p:nvSpPr>
          <p:spPr>
            <a:xfrm>
              <a:off x="6681887" y="3429000"/>
              <a:ext cx="2592288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Warmte terugwinningen</a:t>
              </a:r>
            </a:p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Warmte koude opslag</a:t>
              </a:r>
            </a:p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Energieopslag </a:t>
              </a:r>
            </a:p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Warmtepomp</a:t>
              </a:r>
            </a:p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Warmte kracht koppeling</a:t>
              </a:r>
            </a:p>
            <a:p>
              <a:r>
                <a:rPr lang="nl-NL" sz="1800" b="1" dirty="0" smtClean="0">
                  <a:solidFill>
                    <a:schemeClr val="accent3">
                      <a:lumMod val="75000"/>
                    </a:schemeClr>
                  </a:solidFill>
                </a:rPr>
                <a:t> </a:t>
              </a:r>
            </a:p>
          </p:txBody>
        </p:sp>
      </p:grpSp>
      <p:grpSp>
        <p:nvGrpSpPr>
          <p:cNvPr id="42" name="Groep 41"/>
          <p:cNvGrpSpPr/>
          <p:nvPr/>
        </p:nvGrpSpPr>
        <p:grpSpPr>
          <a:xfrm>
            <a:off x="1208088" y="260648"/>
            <a:ext cx="8065392" cy="2016224"/>
            <a:chOff x="89756" y="404664"/>
            <a:chExt cx="8964488" cy="2016224"/>
          </a:xfrm>
        </p:grpSpPr>
        <p:sp>
          <p:nvSpPr>
            <p:cNvPr id="43" name="PIJL-OMLAAG 42"/>
            <p:cNvSpPr/>
            <p:nvPr/>
          </p:nvSpPr>
          <p:spPr>
            <a:xfrm>
              <a:off x="89756" y="404664"/>
              <a:ext cx="8964488" cy="2016224"/>
            </a:xfrm>
            <a:prstGeom prst="downArrow">
              <a:avLst>
                <a:gd name="adj1" fmla="val 78329"/>
                <a:gd name="adj2" fmla="val 57579"/>
              </a:avLst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0" lang="nl-NL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hthoek 43"/>
            <p:cNvSpPr/>
            <p:nvPr/>
          </p:nvSpPr>
          <p:spPr>
            <a:xfrm>
              <a:off x="1043608" y="404664"/>
              <a:ext cx="6984776" cy="18466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1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kumimoji="0" lang="nl-NL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Input:</a:t>
              </a:r>
            </a:p>
            <a:p>
              <a:pPr marL="936108" lvl="1" indent="-4572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lang="nl-NL" dirty="0" smtClean="0">
                  <a:solidFill>
                    <a:schemeClr val="bg1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Inventarisatie; Wat willen we; wat hebben we nodig</a:t>
              </a:r>
              <a:endParaRPr kumimoji="0" lang="nl-NL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endParaRPr>
            </a:p>
            <a:p>
              <a:pPr marL="936108" lvl="1" indent="-457200" eaLnBrk="0" fontAlgn="base" hangingPunct="0">
                <a:spcBef>
                  <a:spcPct val="0"/>
                </a:spcBef>
                <a:spcAft>
                  <a:spcPct val="0"/>
                </a:spcAft>
                <a:buFont typeface="+mj-lt"/>
                <a:buAutoNum type="arabicPeriod"/>
              </a:pPr>
              <a:r>
                <a:rPr kumimoji="0" lang="nl-NL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Wat</a:t>
              </a:r>
              <a:r>
                <a:rPr kumimoji="0" lang="nl-NL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 verbruiken we dan met huidige gebouw en systemen </a:t>
              </a:r>
            </a:p>
            <a:p>
              <a:pPr marL="936108" lvl="1" indent="-45720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dirty="0" smtClean="0">
                  <a:solidFill>
                    <a:schemeClr val="bg1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Optimale mix zoeken met onderstaande</a:t>
              </a:r>
            </a:p>
            <a:p>
              <a:pPr marL="457200" indent="-45720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dirty="0" smtClean="0">
                  <a:solidFill>
                    <a:schemeClr val="bg1"/>
                  </a:solidFill>
                  <a:latin typeface="Calibri" pitchFamily="34" charset="0"/>
                  <a:ea typeface="Times New Roman" pitchFamily="18" charset="0"/>
                  <a:cs typeface="Arial" pitchFamily="34" charset="0"/>
                </a:rPr>
                <a:t>m</a:t>
              </a:r>
              <a:r>
                <a:rPr kumimoji="0" lang="nl-NL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Times New Roman" pitchFamily="18" charset="0"/>
                  <a:cs typeface="Arial" pitchFamily="34" charset="0"/>
                </a:rPr>
                <a:t>ogelijkheden  </a:t>
              </a:r>
              <a:r>
                <a:rPr kumimoji="0" lang="nl-NL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 </a:t>
              </a:r>
              <a:endParaRPr kumimoji="0" lang="nl-NL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5" name="Tekstvak 44"/>
          <p:cNvSpPr txBox="1"/>
          <p:nvPr/>
        </p:nvSpPr>
        <p:spPr>
          <a:xfrm>
            <a:off x="273050" y="404664"/>
            <a:ext cx="111203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u="sng" dirty="0" smtClean="0"/>
              <a:t>Stap 1 +2</a:t>
            </a:r>
            <a:endParaRPr lang="nl-NL" b="1" u="sng" dirty="0"/>
          </a:p>
        </p:txBody>
      </p:sp>
      <p:sp>
        <p:nvSpPr>
          <p:cNvPr id="46" name="Tekstvak 45"/>
          <p:cNvSpPr txBox="1"/>
          <p:nvPr/>
        </p:nvSpPr>
        <p:spPr>
          <a:xfrm>
            <a:off x="273050" y="2564904"/>
            <a:ext cx="81227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u="sng" dirty="0" smtClean="0"/>
              <a:t>Stap 3</a:t>
            </a:r>
            <a:endParaRPr lang="nl-NL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ige driehoek 3"/>
          <p:cNvSpPr/>
          <p:nvPr/>
        </p:nvSpPr>
        <p:spPr>
          <a:xfrm rot="10800000">
            <a:off x="2221971" y="1557164"/>
            <a:ext cx="6826484" cy="1152128"/>
          </a:xfrm>
          <a:prstGeom prst="rt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ige driehoek 4"/>
          <p:cNvSpPr/>
          <p:nvPr/>
        </p:nvSpPr>
        <p:spPr>
          <a:xfrm>
            <a:off x="1988671" y="1629172"/>
            <a:ext cx="6864817" cy="1152128"/>
          </a:xfrm>
          <a:prstGeom prst="rtTriangl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2144689" y="2204864"/>
            <a:ext cx="321171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Bouwtechnische aanpassingen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294249" y="1556792"/>
            <a:ext cx="340016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Installatietechnische matregelen</a:t>
            </a:r>
            <a:endParaRPr lang="nl-NL" dirty="0"/>
          </a:p>
        </p:txBody>
      </p:sp>
      <p:sp>
        <p:nvSpPr>
          <p:cNvPr id="9" name="Tekstvak 8"/>
          <p:cNvSpPr txBox="1"/>
          <p:nvPr/>
        </p:nvSpPr>
        <p:spPr>
          <a:xfrm rot="16200000">
            <a:off x="795767" y="1862299"/>
            <a:ext cx="12137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Energie</a:t>
            </a:r>
          </a:p>
          <a:p>
            <a:r>
              <a:rPr lang="nl-NL" dirty="0" smtClean="0"/>
              <a:t> besparing</a:t>
            </a:r>
            <a:endParaRPr lang="nl-NL" dirty="0"/>
          </a:p>
        </p:txBody>
      </p:sp>
      <p:cxnSp>
        <p:nvCxnSpPr>
          <p:cNvPr id="11" name="Rechte verbindingslijn 10"/>
          <p:cNvCxnSpPr/>
          <p:nvPr/>
        </p:nvCxnSpPr>
        <p:spPr>
          <a:xfrm>
            <a:off x="1988079" y="3429001"/>
            <a:ext cx="0" cy="165576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/>
          <p:cNvCxnSpPr/>
          <p:nvPr/>
        </p:nvCxnSpPr>
        <p:spPr>
          <a:xfrm>
            <a:off x="1988079" y="5084763"/>
            <a:ext cx="702137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/>
          <p:cNvSpPr txBox="1"/>
          <p:nvPr/>
        </p:nvSpPr>
        <p:spPr>
          <a:xfrm rot="16200000">
            <a:off x="996001" y="4069377"/>
            <a:ext cx="12773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Investering</a:t>
            </a:r>
            <a:endParaRPr lang="nl-NL" dirty="0"/>
          </a:p>
        </p:txBody>
      </p:sp>
      <p:sp>
        <p:nvSpPr>
          <p:cNvPr id="15" name="Vrije vorm 14"/>
          <p:cNvSpPr/>
          <p:nvPr/>
        </p:nvSpPr>
        <p:spPr>
          <a:xfrm>
            <a:off x="2195187" y="3573016"/>
            <a:ext cx="6609413" cy="1084288"/>
          </a:xfrm>
          <a:custGeom>
            <a:avLst/>
            <a:gdLst>
              <a:gd name="connsiteX0" fmla="*/ 0 w 6100997"/>
              <a:gd name="connsiteY0" fmla="*/ 119921 h 1084288"/>
              <a:gd name="connsiteX1" fmla="*/ 3252865 w 6100997"/>
              <a:gd name="connsiteY1" fmla="*/ 1064301 h 1084288"/>
              <a:gd name="connsiteX2" fmla="*/ 6100997 w 6100997"/>
              <a:gd name="connsiteY2" fmla="*/ 0 h 1084288"/>
              <a:gd name="connsiteX3" fmla="*/ 6100997 w 6100997"/>
              <a:gd name="connsiteY3" fmla="*/ 0 h 108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0997" h="1084288">
                <a:moveTo>
                  <a:pt x="0" y="119921"/>
                </a:moveTo>
                <a:cubicBezTo>
                  <a:pt x="1118016" y="602104"/>
                  <a:pt x="2236032" y="1084288"/>
                  <a:pt x="3252865" y="1064301"/>
                </a:cubicBezTo>
                <a:cubicBezTo>
                  <a:pt x="4269698" y="1044314"/>
                  <a:pt x="6100997" y="0"/>
                  <a:pt x="6100997" y="0"/>
                </a:cubicBezTo>
                <a:lnTo>
                  <a:pt x="6100997" y="0"/>
                </a:lnTo>
              </a:path>
            </a:pathLst>
          </a:cu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/>
          <p:cNvSpPr txBox="1"/>
          <p:nvPr/>
        </p:nvSpPr>
        <p:spPr>
          <a:xfrm>
            <a:off x="2066679" y="836712"/>
            <a:ext cx="126893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Passiefhuis</a:t>
            </a:r>
            <a:endParaRPr lang="nl-NL" dirty="0"/>
          </a:p>
        </p:txBody>
      </p:sp>
      <p:sp>
        <p:nvSpPr>
          <p:cNvPr id="17" name="Tekstvak 16"/>
          <p:cNvSpPr txBox="1"/>
          <p:nvPr/>
        </p:nvSpPr>
        <p:spPr>
          <a:xfrm>
            <a:off x="7475289" y="836712"/>
            <a:ext cx="160569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Technisch huis</a:t>
            </a:r>
            <a:endParaRPr lang="nl-NL" dirty="0"/>
          </a:p>
        </p:txBody>
      </p:sp>
      <p:cxnSp>
        <p:nvCxnSpPr>
          <p:cNvPr id="19" name="Rechte verbindingslijn 18"/>
          <p:cNvCxnSpPr>
            <a:stCxn id="16" idx="2"/>
          </p:cNvCxnSpPr>
          <p:nvPr/>
        </p:nvCxnSpPr>
        <p:spPr>
          <a:xfrm>
            <a:off x="2701148" y="1221433"/>
            <a:ext cx="67716" cy="386333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/>
          <p:cNvCxnSpPr/>
          <p:nvPr/>
        </p:nvCxnSpPr>
        <p:spPr>
          <a:xfrm>
            <a:off x="5499894" y="908720"/>
            <a:ext cx="0" cy="396044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kstvak 21"/>
          <p:cNvSpPr txBox="1"/>
          <p:nvPr/>
        </p:nvSpPr>
        <p:spPr>
          <a:xfrm>
            <a:off x="4562957" y="3789041"/>
            <a:ext cx="19763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Laagte investering</a:t>
            </a:r>
          </a:p>
          <a:p>
            <a:r>
              <a:rPr lang="nl-NL" dirty="0"/>
              <a:t>b</a:t>
            </a:r>
            <a:r>
              <a:rPr lang="nl-NL" dirty="0" smtClean="0"/>
              <a:t>estaande bouw</a:t>
            </a:r>
            <a:endParaRPr lang="nl-NL" dirty="0"/>
          </a:p>
        </p:txBody>
      </p:sp>
      <p:cxnSp>
        <p:nvCxnSpPr>
          <p:cNvPr id="26" name="Rechte verbindingslijn 25"/>
          <p:cNvCxnSpPr/>
          <p:nvPr/>
        </p:nvCxnSpPr>
        <p:spPr>
          <a:xfrm>
            <a:off x="8306594" y="1412777"/>
            <a:ext cx="0" cy="367198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 17"/>
          <p:cNvSpPr/>
          <p:nvPr/>
        </p:nvSpPr>
        <p:spPr>
          <a:xfrm>
            <a:off x="116946" y="115889"/>
            <a:ext cx="9672108" cy="66262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2" descr="logoDZH-HE20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210" y="6186490"/>
            <a:ext cx="3548844" cy="55562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grpSp>
        <p:nvGrpSpPr>
          <p:cNvPr id="3" name="Groep 32"/>
          <p:cNvGrpSpPr/>
          <p:nvPr/>
        </p:nvGrpSpPr>
        <p:grpSpPr>
          <a:xfrm>
            <a:off x="233475" y="1052736"/>
            <a:ext cx="9517375" cy="5986085"/>
            <a:chOff x="215516" y="1412776"/>
            <a:chExt cx="8785269" cy="5986085"/>
          </a:xfrm>
        </p:grpSpPr>
        <p:grpSp>
          <p:nvGrpSpPr>
            <p:cNvPr id="4" name="Groep 17"/>
            <p:cNvGrpSpPr/>
            <p:nvPr/>
          </p:nvGrpSpPr>
          <p:grpSpPr>
            <a:xfrm>
              <a:off x="215516" y="1412776"/>
              <a:ext cx="8712968" cy="1445151"/>
              <a:chOff x="179512" y="1016733"/>
              <a:chExt cx="8712968" cy="1445151"/>
            </a:xfrm>
          </p:grpSpPr>
          <p:sp>
            <p:nvSpPr>
              <p:cNvPr id="15" name="Punthaak 14"/>
              <p:cNvSpPr/>
              <p:nvPr/>
            </p:nvSpPr>
            <p:spPr>
              <a:xfrm>
                <a:off x="3365613" y="1016733"/>
                <a:ext cx="2016224" cy="1445151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6" name="Punthaak 15"/>
              <p:cNvSpPr/>
              <p:nvPr/>
            </p:nvSpPr>
            <p:spPr>
              <a:xfrm>
                <a:off x="4991355" y="1016733"/>
                <a:ext cx="2160240" cy="1445151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Punthaak 16"/>
              <p:cNvSpPr/>
              <p:nvPr/>
            </p:nvSpPr>
            <p:spPr>
              <a:xfrm>
                <a:off x="6761111" y="1016733"/>
                <a:ext cx="2131369" cy="1445151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Punthaak 17"/>
              <p:cNvSpPr/>
              <p:nvPr/>
            </p:nvSpPr>
            <p:spPr>
              <a:xfrm>
                <a:off x="1739871" y="1016733"/>
                <a:ext cx="2016224" cy="1445151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Punthaak 18"/>
              <p:cNvSpPr/>
              <p:nvPr/>
            </p:nvSpPr>
            <p:spPr>
              <a:xfrm>
                <a:off x="179512" y="1016733"/>
                <a:ext cx="2016224" cy="1445151"/>
              </a:xfrm>
              <a:prstGeom prst="chevron">
                <a:avLst/>
              </a:prstGeom>
              <a:solidFill>
                <a:schemeClr val="accent3"/>
              </a:solidFill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Tekstvak 19"/>
              <p:cNvSpPr txBox="1"/>
              <p:nvPr/>
            </p:nvSpPr>
            <p:spPr>
              <a:xfrm>
                <a:off x="3971771" y="1196752"/>
                <a:ext cx="1048571" cy="12618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smtClean="0">
                    <a:solidFill>
                      <a:schemeClr val="bg1"/>
                    </a:solidFill>
                  </a:rPr>
                  <a:t>Analyse 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 en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 Integraal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Plan</a:t>
                </a:r>
                <a:endParaRPr lang="nl-NL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kstvak 20"/>
              <p:cNvSpPr txBox="1"/>
              <p:nvPr/>
            </p:nvSpPr>
            <p:spPr>
              <a:xfrm>
                <a:off x="2411760" y="1311573"/>
                <a:ext cx="954107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smtClean="0">
                    <a:solidFill>
                      <a:schemeClr val="bg1"/>
                    </a:solidFill>
                  </a:rPr>
                  <a:t>Meten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Energie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verbruik</a:t>
                </a:r>
                <a:endParaRPr lang="nl-NL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kstvak 21"/>
              <p:cNvSpPr txBox="1"/>
              <p:nvPr/>
            </p:nvSpPr>
            <p:spPr>
              <a:xfrm>
                <a:off x="827584" y="1311573"/>
                <a:ext cx="943690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err="1" smtClean="0">
                    <a:solidFill>
                      <a:schemeClr val="bg1"/>
                    </a:solidFill>
                  </a:rPr>
                  <a:t>Inventa</a:t>
                </a:r>
                <a:r>
                  <a:rPr lang="nl-NL" b="1" dirty="0" smtClean="0">
                    <a:solidFill>
                      <a:schemeClr val="bg1"/>
                    </a:solidFill>
                  </a:rPr>
                  <a:t>-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 </a:t>
                </a:r>
                <a:r>
                  <a:rPr lang="nl-NL" b="1" dirty="0" err="1" smtClean="0">
                    <a:solidFill>
                      <a:schemeClr val="bg1"/>
                    </a:solidFill>
                  </a:rPr>
                  <a:t>risatie</a:t>
                </a:r>
                <a:r>
                  <a:rPr lang="nl-NL" b="1" dirty="0" smtClean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nl-NL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kstvak 22"/>
              <p:cNvSpPr txBox="1"/>
              <p:nvPr/>
            </p:nvSpPr>
            <p:spPr>
              <a:xfrm>
                <a:off x="5724128" y="1340768"/>
                <a:ext cx="1235249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Gefaseerde</a:t>
                </a:r>
              </a:p>
              <a:p>
                <a:r>
                  <a:rPr lang="nl-NL" b="1" dirty="0" smtClean="0">
                    <a:solidFill>
                      <a:schemeClr val="bg1">
                        <a:lumMod val="95000"/>
                      </a:schemeClr>
                    </a:solidFill>
                  </a:rPr>
                  <a:t>Uitvoering </a:t>
                </a:r>
                <a:endParaRPr lang="nl-NL" b="1" dirty="0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  <p:sp>
            <p:nvSpPr>
              <p:cNvPr id="24" name="Tekstvak 23"/>
              <p:cNvSpPr txBox="1"/>
              <p:nvPr/>
            </p:nvSpPr>
            <p:spPr>
              <a:xfrm>
                <a:off x="7380312" y="1340768"/>
                <a:ext cx="1225187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b="1" dirty="0" smtClean="0">
                    <a:solidFill>
                      <a:schemeClr val="bg1"/>
                    </a:solidFill>
                  </a:rPr>
                  <a:t>Monitoren </a:t>
                </a:r>
              </a:p>
              <a:p>
                <a:r>
                  <a:rPr lang="nl-NL" b="1" dirty="0" smtClean="0">
                    <a:solidFill>
                      <a:schemeClr val="bg1"/>
                    </a:solidFill>
                  </a:rPr>
                  <a:t>Bijsturing </a:t>
                </a:r>
                <a:endParaRPr lang="nl-NL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kstvak 9"/>
            <p:cNvSpPr txBox="1"/>
            <p:nvPr/>
          </p:nvSpPr>
          <p:spPr>
            <a:xfrm>
              <a:off x="395536" y="3213100"/>
              <a:ext cx="1274255" cy="2723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Samen</a:t>
              </a:r>
            </a:p>
            <a:p>
              <a:r>
                <a:rPr lang="nl-NL" dirty="0" smtClean="0"/>
                <a:t>Kijken </a:t>
              </a:r>
              <a:r>
                <a:rPr lang="nl-NL" u="sng" dirty="0" smtClean="0"/>
                <a:t>wat </a:t>
              </a:r>
            </a:p>
            <a:p>
              <a:r>
                <a:rPr lang="nl-NL" u="sng" dirty="0" smtClean="0"/>
                <a:t>willen we</a:t>
              </a:r>
            </a:p>
            <a:p>
              <a:r>
                <a:rPr lang="nl-NL" b="1" u="sng" dirty="0" smtClean="0"/>
                <a:t>Ook voor </a:t>
              </a:r>
            </a:p>
            <a:p>
              <a:r>
                <a:rPr lang="nl-NL" b="1" u="sng" dirty="0" smtClean="0"/>
                <a:t>toekomst</a:t>
              </a:r>
              <a:r>
                <a:rPr lang="nl-NL" dirty="0" smtClean="0"/>
                <a:t>.</a:t>
              </a:r>
            </a:p>
            <a:p>
              <a:r>
                <a:rPr lang="nl-NL" dirty="0" smtClean="0"/>
                <a:t>(MCDM)</a:t>
              </a:r>
            </a:p>
            <a:p>
              <a:r>
                <a:rPr lang="nl-NL" dirty="0" smtClean="0"/>
                <a:t>Samen </a:t>
              </a:r>
            </a:p>
            <a:p>
              <a:r>
                <a:rPr lang="nl-NL" dirty="0"/>
                <a:t>b</a:t>
              </a:r>
              <a:r>
                <a:rPr lang="nl-NL" dirty="0" smtClean="0"/>
                <a:t>esluiten </a:t>
              </a:r>
            </a:p>
            <a:p>
              <a:r>
                <a:rPr lang="nl-NL" dirty="0"/>
                <a:t>v</a:t>
              </a:r>
              <a:r>
                <a:rPr lang="nl-NL" dirty="0" smtClean="0"/>
                <a:t>ervolg stap</a:t>
              </a:r>
              <a:endParaRPr lang="nl-NL" dirty="0"/>
            </a:p>
          </p:txBody>
        </p:sp>
        <p:sp>
          <p:nvSpPr>
            <p:cNvPr id="11" name="Tekstvak 10"/>
            <p:cNvSpPr txBox="1"/>
            <p:nvPr/>
          </p:nvSpPr>
          <p:spPr>
            <a:xfrm>
              <a:off x="1619672" y="3213100"/>
              <a:ext cx="1464898" cy="2723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Analyse</a:t>
              </a:r>
            </a:p>
            <a:p>
              <a:r>
                <a:rPr lang="nl-NL" dirty="0" smtClean="0"/>
                <a:t>verbruik</a:t>
              </a:r>
            </a:p>
            <a:p>
              <a:r>
                <a:rPr lang="nl-NL" dirty="0" smtClean="0"/>
                <a:t>Wat is er al</a:t>
              </a:r>
            </a:p>
            <a:p>
              <a:r>
                <a:rPr lang="nl-NL" dirty="0" smtClean="0"/>
                <a:t>Wat mist er</a:t>
              </a:r>
            </a:p>
            <a:p>
              <a:r>
                <a:rPr lang="nl-NL" dirty="0" smtClean="0"/>
                <a:t>Bouwkundige </a:t>
              </a:r>
            </a:p>
            <a:p>
              <a:r>
                <a:rPr lang="nl-NL" dirty="0" smtClean="0"/>
                <a:t>Scan.</a:t>
              </a:r>
            </a:p>
            <a:p>
              <a:r>
                <a:rPr lang="nl-NL" dirty="0" smtClean="0"/>
                <a:t>Installaties</a:t>
              </a:r>
            </a:p>
            <a:p>
              <a:r>
                <a:rPr lang="nl-NL" dirty="0" smtClean="0"/>
                <a:t>en apparaten</a:t>
              </a:r>
            </a:p>
            <a:p>
              <a:endParaRPr lang="nl-NL" dirty="0"/>
            </a:p>
          </p:txBody>
        </p:sp>
        <p:sp>
          <p:nvSpPr>
            <p:cNvPr id="12" name="Tekstvak 11"/>
            <p:cNvSpPr txBox="1"/>
            <p:nvPr/>
          </p:nvSpPr>
          <p:spPr>
            <a:xfrm>
              <a:off x="3131840" y="3213100"/>
              <a:ext cx="2293764" cy="41857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Trias </a:t>
              </a:r>
              <a:r>
                <a:rPr lang="nl-NL" dirty="0" err="1" smtClean="0"/>
                <a:t>energetica</a:t>
              </a:r>
              <a:r>
                <a:rPr lang="nl-NL" dirty="0" smtClean="0"/>
                <a:t> </a:t>
              </a:r>
            </a:p>
            <a:p>
              <a:r>
                <a:rPr lang="nl-NL" dirty="0" smtClean="0"/>
                <a:t>Laag hangend</a:t>
              </a:r>
            </a:p>
            <a:p>
              <a:r>
                <a:rPr lang="nl-NL" dirty="0" smtClean="0"/>
                <a:t> fruit/ stappenplan</a:t>
              </a:r>
            </a:p>
            <a:p>
              <a:r>
                <a:rPr lang="nl-NL" dirty="0" smtClean="0"/>
                <a:t>Technische ontwerp</a:t>
              </a:r>
            </a:p>
            <a:p>
              <a:r>
                <a:rPr lang="nl-NL" dirty="0" smtClean="0"/>
                <a:t>deelplannen  met</a:t>
              </a:r>
            </a:p>
            <a:p>
              <a:r>
                <a:rPr lang="nl-NL" dirty="0" smtClean="0"/>
                <a:t>Besparingen en</a:t>
              </a:r>
            </a:p>
            <a:p>
              <a:r>
                <a:rPr lang="nl-NL" dirty="0" smtClean="0"/>
                <a:t>Opwekking met</a:t>
              </a:r>
            </a:p>
            <a:p>
              <a:pPr>
                <a:buFont typeface="Arial" pitchFamily="34" charset="0"/>
                <a:buChar char="•"/>
              </a:pPr>
              <a:r>
                <a:rPr lang="nl-NL" dirty="0" smtClean="0"/>
                <a:t>Besparing isolatie etc. </a:t>
              </a:r>
            </a:p>
            <a:p>
              <a:pPr>
                <a:buFont typeface="Arial" pitchFamily="34" charset="0"/>
                <a:buChar char="•"/>
              </a:pPr>
              <a:r>
                <a:rPr lang="nl-NL" dirty="0" smtClean="0"/>
                <a:t>Financiële analyse</a:t>
              </a:r>
            </a:p>
            <a:p>
              <a:pPr>
                <a:buFont typeface="Arial" pitchFamily="34" charset="0"/>
                <a:buChar char="•"/>
              </a:pPr>
              <a:r>
                <a:rPr lang="nl-NL" dirty="0" smtClean="0"/>
                <a:t> Financieringsplan</a:t>
              </a:r>
            </a:p>
            <a:p>
              <a:pPr>
                <a:buFont typeface="Arial" pitchFamily="34" charset="0"/>
                <a:buChar char="•"/>
              </a:pPr>
              <a:r>
                <a:rPr lang="nl-NL" dirty="0" smtClean="0"/>
                <a:t> Subsidieplan</a:t>
              </a:r>
            </a:p>
            <a:p>
              <a:r>
                <a:rPr lang="nl-NL" dirty="0" smtClean="0"/>
                <a:t>Risicoanalyse</a:t>
              </a:r>
            </a:p>
            <a:p>
              <a:r>
                <a:rPr lang="nl-NL" dirty="0" smtClean="0"/>
                <a:t>Onderhoud etc. </a:t>
              </a:r>
            </a:p>
            <a:p>
              <a:endParaRPr lang="nl-NL" dirty="0" smtClean="0"/>
            </a:p>
          </p:txBody>
        </p:sp>
        <p:sp>
          <p:nvSpPr>
            <p:cNvPr id="13" name="Tekstvak 12"/>
            <p:cNvSpPr txBox="1"/>
            <p:nvPr/>
          </p:nvSpPr>
          <p:spPr>
            <a:xfrm>
              <a:off x="5292080" y="3213100"/>
              <a:ext cx="1706681" cy="2431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Controle</a:t>
              </a:r>
            </a:p>
            <a:p>
              <a:r>
                <a:rPr lang="nl-NL" dirty="0" smtClean="0"/>
                <a:t>Kwaliteit </a:t>
              </a:r>
            </a:p>
            <a:p>
              <a:r>
                <a:rPr lang="nl-NL" dirty="0" smtClean="0"/>
                <a:t>leveranciers</a:t>
              </a:r>
            </a:p>
            <a:p>
              <a:r>
                <a:rPr lang="nl-NL" dirty="0" smtClean="0"/>
                <a:t>Aanbesteden</a:t>
              </a:r>
            </a:p>
            <a:p>
              <a:r>
                <a:rPr lang="nl-NL" dirty="0" smtClean="0"/>
                <a:t>Proces bewaken</a:t>
              </a:r>
            </a:p>
            <a:p>
              <a:r>
                <a:rPr lang="nl-NL" dirty="0" smtClean="0"/>
                <a:t>(geen verstoring </a:t>
              </a:r>
            </a:p>
            <a:p>
              <a:r>
                <a:rPr lang="nl-NL" dirty="0" smtClean="0"/>
                <a:t>woongenot) </a:t>
              </a:r>
            </a:p>
            <a:p>
              <a:endParaRPr lang="nl-NL" dirty="0"/>
            </a:p>
          </p:txBody>
        </p:sp>
        <p:sp>
          <p:nvSpPr>
            <p:cNvPr id="14" name="Tekstvak 13"/>
            <p:cNvSpPr txBox="1"/>
            <p:nvPr/>
          </p:nvSpPr>
          <p:spPr>
            <a:xfrm>
              <a:off x="7129859" y="3213100"/>
              <a:ext cx="1870926" cy="27238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/>
                <a:t>Monitoring</a:t>
              </a:r>
              <a:endParaRPr lang="nl-NL" dirty="0" smtClean="0"/>
            </a:p>
            <a:p>
              <a:r>
                <a:rPr lang="nl-NL" dirty="0" smtClean="0"/>
                <a:t> systeem</a:t>
              </a:r>
            </a:p>
            <a:p>
              <a:r>
                <a:rPr lang="nl-NL" dirty="0"/>
                <a:t>i</a:t>
              </a:r>
              <a:r>
                <a:rPr lang="nl-NL" dirty="0" smtClean="0"/>
                <a:t>nrichten</a:t>
              </a:r>
            </a:p>
            <a:p>
              <a:r>
                <a:rPr lang="nl-NL" dirty="0" smtClean="0"/>
                <a:t>Aandacht </a:t>
              </a:r>
              <a:r>
                <a:rPr lang="nl-NL" dirty="0" err="1" smtClean="0"/>
                <a:t>gedrags</a:t>
              </a:r>
              <a:r>
                <a:rPr lang="nl-NL" dirty="0" smtClean="0"/>
                <a:t>-</a:t>
              </a:r>
            </a:p>
            <a:p>
              <a:r>
                <a:rPr lang="nl-NL" dirty="0" smtClean="0"/>
                <a:t> component</a:t>
              </a:r>
            </a:p>
            <a:p>
              <a:r>
                <a:rPr lang="nl-NL" dirty="0" smtClean="0"/>
                <a:t>Bijsturen waar </a:t>
              </a:r>
            </a:p>
            <a:p>
              <a:r>
                <a:rPr lang="nl-NL" dirty="0" smtClean="0"/>
                <a:t>nodig</a:t>
              </a:r>
            </a:p>
            <a:p>
              <a:r>
                <a:rPr lang="nl-NL" dirty="0" smtClean="0"/>
                <a:t>Optimaal</a:t>
              </a:r>
            </a:p>
            <a:p>
              <a:r>
                <a:rPr lang="nl-NL" dirty="0" smtClean="0"/>
                <a:t>onderhoud</a:t>
              </a:r>
            </a:p>
          </p:txBody>
        </p:sp>
      </p:grpSp>
      <p:sp>
        <p:nvSpPr>
          <p:cNvPr id="25" name="Rechthoek 24"/>
          <p:cNvSpPr/>
          <p:nvPr/>
        </p:nvSpPr>
        <p:spPr>
          <a:xfrm>
            <a:off x="2759002" y="188640"/>
            <a:ext cx="4387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smtClean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nl-NL" sz="2800" b="1" dirty="0" smtClean="0"/>
              <a:t>eiloo</a:t>
            </a:r>
            <a:r>
              <a:rPr lang="nl-NL" sz="2800" b="1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nl-NL" sz="2800" b="1" dirty="0" smtClean="0">
                <a:solidFill>
                  <a:srgbClr val="0070C0"/>
                </a:solidFill>
              </a:rPr>
              <a:t>E</a:t>
            </a:r>
            <a:r>
              <a:rPr lang="nl-NL" sz="2800" b="1" dirty="0" smtClean="0"/>
              <a:t>nergie Stappenplan </a:t>
            </a:r>
            <a:endParaRPr lang="nl-NL" sz="2800" b="1" dirty="0"/>
          </a:p>
        </p:txBody>
      </p:sp>
      <p:sp>
        <p:nvSpPr>
          <p:cNvPr id="26" name="Tekstvak 25"/>
          <p:cNvSpPr txBox="1"/>
          <p:nvPr/>
        </p:nvSpPr>
        <p:spPr>
          <a:xfrm>
            <a:off x="1136576" y="620688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1</a:t>
            </a:r>
            <a:endParaRPr lang="nl-NL" b="1" dirty="0"/>
          </a:p>
        </p:txBody>
      </p:sp>
      <p:sp>
        <p:nvSpPr>
          <p:cNvPr id="27" name="Tekstvak 26"/>
          <p:cNvSpPr txBox="1"/>
          <p:nvPr/>
        </p:nvSpPr>
        <p:spPr>
          <a:xfrm>
            <a:off x="2576736" y="620713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2</a:t>
            </a:r>
            <a:endParaRPr lang="nl-NL" b="1" dirty="0"/>
          </a:p>
        </p:txBody>
      </p:sp>
      <p:sp>
        <p:nvSpPr>
          <p:cNvPr id="28" name="Tekstvak 27"/>
          <p:cNvSpPr txBox="1"/>
          <p:nvPr/>
        </p:nvSpPr>
        <p:spPr>
          <a:xfrm>
            <a:off x="4448944" y="620713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3</a:t>
            </a:r>
            <a:endParaRPr lang="nl-NL" b="1" dirty="0"/>
          </a:p>
        </p:txBody>
      </p:sp>
      <p:sp>
        <p:nvSpPr>
          <p:cNvPr id="29" name="Tekstvak 28"/>
          <p:cNvSpPr txBox="1"/>
          <p:nvPr/>
        </p:nvSpPr>
        <p:spPr>
          <a:xfrm>
            <a:off x="5961112" y="620713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4</a:t>
            </a:r>
            <a:endParaRPr lang="nl-NL" b="1" dirty="0"/>
          </a:p>
        </p:txBody>
      </p:sp>
      <p:sp>
        <p:nvSpPr>
          <p:cNvPr id="30" name="Tekstvak 29"/>
          <p:cNvSpPr txBox="1"/>
          <p:nvPr/>
        </p:nvSpPr>
        <p:spPr>
          <a:xfrm>
            <a:off x="7977336" y="620713"/>
            <a:ext cx="308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smtClean="0"/>
              <a:t>5</a:t>
            </a:r>
            <a:endParaRPr lang="nl-N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1026" name="Picture 2" descr="https://upload.wikimedia.org/wikipedia/commons/a/a8/Waermebruecke_konstrukt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050" y="2275441"/>
            <a:ext cx="1872208" cy="2090184"/>
          </a:xfrm>
          <a:prstGeom prst="rect">
            <a:avLst/>
          </a:prstGeom>
          <a:noFill/>
        </p:spPr>
      </p:pic>
      <p:sp>
        <p:nvSpPr>
          <p:cNvPr id="10" name="Rechthoek 9"/>
          <p:cNvSpPr/>
          <p:nvPr/>
        </p:nvSpPr>
        <p:spPr>
          <a:xfrm>
            <a:off x="2576737" y="3501008"/>
            <a:ext cx="3024335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4"/>
              </a:rPr>
              <a:t>https://nl.wikipedia.org/wiki/</a:t>
            </a:r>
            <a:r>
              <a:rPr lang="nl-NL" sz="2800" b="1" u="sng" dirty="0" smtClean="0">
                <a:hlinkClick r:id="rId4"/>
              </a:rPr>
              <a:t>Koudebrug</a:t>
            </a:r>
            <a:r>
              <a:rPr lang="nl-NL" sz="2800" b="1" u="sng" dirty="0" smtClean="0"/>
              <a:t> </a:t>
            </a:r>
            <a:endParaRPr lang="nl-NL" sz="2800" b="1" u="sng" dirty="0"/>
          </a:p>
        </p:txBody>
      </p:sp>
      <p:pic>
        <p:nvPicPr>
          <p:cNvPr id="1028" name="Picture 4" descr="https://upload.wikimedia.org/wikipedia/commons/2/2b/Warmteberekening_detail_muur-vlo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1192" y="2583427"/>
            <a:ext cx="2376264" cy="1782198"/>
          </a:xfrm>
          <a:prstGeom prst="rect">
            <a:avLst/>
          </a:prstGeom>
          <a:noFill/>
        </p:spPr>
      </p:pic>
      <p:sp>
        <p:nvSpPr>
          <p:cNvPr id="1030" name="AutoShape 6" descr="{\displaystyle R={\frac {d}{\lambda }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032" name="AutoShape 8" descr="{\displaystyle R={\frac {d}{\lambda }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2" name="Rechthoek 11"/>
          <p:cNvSpPr/>
          <p:nvPr/>
        </p:nvSpPr>
        <p:spPr>
          <a:xfrm>
            <a:off x="3728864" y="4869160"/>
            <a:ext cx="590465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 smtClean="0"/>
              <a:t>U-waarde</a:t>
            </a:r>
            <a:r>
              <a:rPr lang="nl-NL" dirty="0" smtClean="0"/>
              <a:t> (</a:t>
            </a:r>
            <a:r>
              <a:rPr lang="nl-NL" b="1" dirty="0" err="1" smtClean="0"/>
              <a:t>K-waarde</a:t>
            </a:r>
            <a:r>
              <a:rPr lang="nl-NL" dirty="0" smtClean="0"/>
              <a:t>) hoeveelheid </a:t>
            </a:r>
            <a:r>
              <a:rPr lang="nl-NL" dirty="0" smtClean="0">
                <a:hlinkClick r:id="rId6" tooltip="Warmte"/>
              </a:rPr>
              <a:t>warmte</a:t>
            </a:r>
            <a:r>
              <a:rPr lang="nl-NL" dirty="0" smtClean="0"/>
              <a:t> per seconde, per </a:t>
            </a:r>
            <a:r>
              <a:rPr lang="nl-NL" dirty="0" err="1" smtClean="0"/>
              <a:t>m²</a:t>
            </a:r>
            <a:r>
              <a:rPr lang="nl-NL" dirty="0" smtClean="0"/>
              <a:t> en per graad </a:t>
            </a:r>
            <a:r>
              <a:rPr lang="nl-NL" dirty="0" smtClean="0">
                <a:hlinkClick r:id="rId7" tooltip="Temperatuur"/>
              </a:rPr>
              <a:t>temperatuurverschil</a:t>
            </a:r>
            <a:r>
              <a:rPr lang="nl-NL" dirty="0" smtClean="0"/>
              <a:t> tussen de ene en de andere zijde van een wand(constructie) doorgelaten wordt. (</a:t>
            </a:r>
            <a:r>
              <a:rPr lang="nl-NL" dirty="0" err="1" smtClean="0"/>
              <a:t>warmtedoorgangscoëf</a:t>
            </a:r>
            <a:r>
              <a:rPr lang="nl-NL" dirty="0" smtClean="0"/>
              <a:t>.) </a:t>
            </a:r>
            <a:r>
              <a:rPr lang="nl-NL" sz="2800" b="1" dirty="0" smtClean="0"/>
              <a:t>U=1/ </a:t>
            </a:r>
            <a:r>
              <a:rPr lang="nl-NL" sz="2800" b="1" dirty="0" err="1" smtClean="0"/>
              <a:t>Rc</a:t>
            </a:r>
            <a:r>
              <a:rPr lang="nl-NL" sz="2800" b="1" dirty="0" smtClean="0"/>
              <a:t> of </a:t>
            </a:r>
            <a:r>
              <a:rPr lang="nl-NL" sz="2800" b="1" dirty="0" err="1" smtClean="0"/>
              <a:t>Rw</a:t>
            </a:r>
            <a:endParaRPr lang="nl-NL" sz="2800" b="1" dirty="0"/>
          </a:p>
        </p:txBody>
      </p:sp>
      <p:sp>
        <p:nvSpPr>
          <p:cNvPr id="1034" name="AutoShape 10" descr="{\displaystyle R={\frac {d}{\lambda }}.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16" name="Rechthoek 15"/>
          <p:cNvSpPr/>
          <p:nvPr/>
        </p:nvSpPr>
        <p:spPr>
          <a:xfrm>
            <a:off x="3512840" y="4365625"/>
            <a:ext cx="597666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8"/>
              </a:rPr>
              <a:t>https://nl.wikipedia.org/wiki/Thermische_geleidbaarheid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20" name="Tekstvak 19"/>
          <p:cNvSpPr txBox="1"/>
          <p:nvPr/>
        </p:nvSpPr>
        <p:spPr>
          <a:xfrm>
            <a:off x="2144688" y="2420888"/>
            <a:ext cx="4536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Totale warmteweerstand constructie of wand is weestanden optellen</a:t>
            </a:r>
          </a:p>
          <a:p>
            <a:r>
              <a:rPr lang="nl-NL" b="1" dirty="0" smtClean="0"/>
              <a:t> </a:t>
            </a:r>
            <a:r>
              <a:rPr lang="en-US" sz="2800" b="1" dirty="0" err="1" smtClean="0"/>
              <a:t>Rc</a:t>
            </a:r>
            <a:r>
              <a:rPr lang="en-US" sz="2800" b="1" dirty="0" smtClean="0"/>
              <a:t> of </a:t>
            </a:r>
            <a:r>
              <a:rPr lang="en-US" sz="2800" b="1" dirty="0" err="1" smtClean="0"/>
              <a:t>Rw</a:t>
            </a:r>
            <a:r>
              <a:rPr lang="en-US" sz="2800" b="1" dirty="0" smtClean="0"/>
              <a:t> = R1+R2+ </a:t>
            </a:r>
            <a:r>
              <a:rPr lang="en-US" sz="2800" b="1" dirty="0" err="1" smtClean="0"/>
              <a:t>Rn</a:t>
            </a:r>
            <a:r>
              <a:rPr lang="en-US" sz="2800" b="1" dirty="0" smtClean="0"/>
              <a:t> (etc</a:t>
            </a:r>
            <a:r>
              <a:rPr lang="en-US" sz="2800" dirty="0" smtClean="0"/>
              <a:t>)</a:t>
            </a:r>
            <a:endParaRPr lang="nl-NL" sz="2800" dirty="0"/>
          </a:p>
        </p:txBody>
      </p:sp>
      <p:grpSp>
        <p:nvGrpSpPr>
          <p:cNvPr id="24" name="Groep 23"/>
          <p:cNvGrpSpPr/>
          <p:nvPr/>
        </p:nvGrpSpPr>
        <p:grpSpPr>
          <a:xfrm>
            <a:off x="272480" y="836712"/>
            <a:ext cx="9361040" cy="1675348"/>
            <a:chOff x="344487" y="692696"/>
            <a:chExt cx="9361040" cy="1675348"/>
          </a:xfrm>
        </p:grpSpPr>
        <p:sp>
          <p:nvSpPr>
            <p:cNvPr id="15" name="Tekstvak 14"/>
            <p:cNvSpPr txBox="1"/>
            <p:nvPr/>
          </p:nvSpPr>
          <p:spPr>
            <a:xfrm>
              <a:off x="344487" y="692696"/>
              <a:ext cx="936104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 smtClean="0"/>
                <a:t>Thermische geleidbaarheid  of </a:t>
              </a:r>
              <a:r>
                <a:rPr lang="nl-NL" dirty="0" err="1" smtClean="0"/>
                <a:t>warmtegeleidingscoëfficiënt</a:t>
              </a:r>
              <a:r>
                <a:rPr lang="nl-NL" b="1" dirty="0" smtClean="0"/>
                <a:t> (symbool </a:t>
              </a:r>
              <a:r>
                <a:rPr lang="nl-NL" dirty="0" smtClean="0"/>
                <a:t>λ)  is m</a:t>
              </a:r>
              <a:r>
                <a:rPr lang="nl-NL" b="1" u="sng" dirty="0" smtClean="0">
                  <a:hlinkClick r:id="rId9" tooltip="Materiaalconstante"/>
                </a:rPr>
                <a:t>ateriaalconstante</a:t>
              </a:r>
              <a:r>
                <a:rPr lang="nl-NL" b="1" dirty="0" smtClean="0"/>
                <a:t> </a:t>
              </a:r>
              <a:r>
                <a:rPr lang="nl-NL" dirty="0" smtClean="0"/>
                <a:t>die aangeeft hoe goed het materiaal warmte geleidt. </a:t>
              </a:r>
              <a:endParaRPr lang="nl-NL" dirty="0"/>
            </a:p>
          </p:txBody>
        </p:sp>
        <p:sp>
          <p:nvSpPr>
            <p:cNvPr id="17" name="Tekstvak 16"/>
            <p:cNvSpPr txBox="1"/>
            <p:nvPr/>
          </p:nvSpPr>
          <p:spPr>
            <a:xfrm>
              <a:off x="6249143" y="1844824"/>
              <a:ext cx="25045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2800" b="1" dirty="0" smtClean="0"/>
                <a:t>R = d (dikte)/ λ)</a:t>
              </a:r>
              <a:endParaRPr lang="nl-NL" sz="2800" b="1" dirty="0"/>
            </a:p>
          </p:txBody>
        </p:sp>
        <p:sp>
          <p:nvSpPr>
            <p:cNvPr id="21" name="Tekstvak 20"/>
            <p:cNvSpPr txBox="1"/>
            <p:nvPr/>
          </p:nvSpPr>
          <p:spPr>
            <a:xfrm>
              <a:off x="344488" y="1412776"/>
              <a:ext cx="921702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b="1" dirty="0" smtClean="0"/>
                <a:t>De warmteweerstand (symbool R) </a:t>
              </a:r>
              <a:r>
                <a:rPr lang="nl-NL" dirty="0" smtClean="0"/>
                <a:t>van een laag materiaal is afhankelijk van de </a:t>
              </a:r>
              <a:r>
                <a:rPr lang="nl-NL" dirty="0" smtClean="0">
                  <a:hlinkClick r:id="rId8" tooltip="Thermische geleidbaarheid"/>
                </a:rPr>
                <a:t>thermische geleidbaarheid</a:t>
              </a:r>
              <a:r>
                <a:rPr lang="nl-NL" dirty="0" smtClean="0"/>
                <a:t> en de dikte (d) van de laag. De relatie is: :</a:t>
              </a:r>
              <a:endParaRPr lang="nl-NL" dirty="0"/>
            </a:p>
          </p:txBody>
        </p:sp>
      </p:grpSp>
      <p:sp>
        <p:nvSpPr>
          <p:cNvPr id="23" name="Rechthoek 22"/>
          <p:cNvSpPr/>
          <p:nvPr/>
        </p:nvSpPr>
        <p:spPr>
          <a:xfrm>
            <a:off x="2547149" y="188640"/>
            <a:ext cx="4811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/>
              <a:t>Bouwkundig: Isoleren</a:t>
            </a:r>
            <a:endParaRPr lang="nl-NL" sz="4000" dirty="0"/>
          </a:p>
        </p:txBody>
      </p:sp>
      <p:pic>
        <p:nvPicPr>
          <p:cNvPr id="25" name="Picture 2" descr="C:\Users\Gebruiker\Dropbox\Heiloo Energie\Winkel Helpdesk\Aanvragen\Dirks\Fotos\themografisch\buiten\FLIR458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2480" y="4581128"/>
            <a:ext cx="3282514" cy="20164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36866" name="Picture 2" descr="https://upload.wikimedia.org/wikipedia/commons/thumb/1/12/Conduction_chaleur_barreau_regime_stationnaire.svg/616px-Conduction_chaleur_barreau_regime_stationnai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836613"/>
            <a:ext cx="4412319" cy="1237501"/>
          </a:xfrm>
          <a:prstGeom prst="rect">
            <a:avLst/>
          </a:prstGeom>
          <a:noFill/>
        </p:spPr>
      </p:pic>
      <p:sp>
        <p:nvSpPr>
          <p:cNvPr id="10" name="Tekstvak 9"/>
          <p:cNvSpPr txBox="1"/>
          <p:nvPr/>
        </p:nvSpPr>
        <p:spPr>
          <a:xfrm>
            <a:off x="6232961" y="3861048"/>
            <a:ext cx="2050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800" b="1" dirty="0" smtClean="0">
                <a:hlinkClick r:id="rId4"/>
              </a:rPr>
              <a:t>Wet va Ohm U= I*R</a:t>
            </a:r>
            <a:endParaRPr lang="nl-NL" sz="1800" b="1" dirty="0"/>
          </a:p>
        </p:txBody>
      </p:sp>
      <p:sp>
        <p:nvSpPr>
          <p:cNvPr id="26" name="Tekstvak 25"/>
          <p:cNvSpPr txBox="1"/>
          <p:nvPr/>
        </p:nvSpPr>
        <p:spPr>
          <a:xfrm>
            <a:off x="273050" y="3789040"/>
            <a:ext cx="59420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U (spanning) = stroom * Weerstand</a:t>
            </a:r>
          </a:p>
          <a:p>
            <a:r>
              <a:rPr lang="nl-NL" dirty="0" smtClean="0"/>
              <a:t>220Volt          =  2 Ampère *110 </a:t>
            </a:r>
            <a:r>
              <a:rPr lang="el-GR" dirty="0" smtClean="0">
                <a:hlinkClick r:id="rId5"/>
              </a:rPr>
              <a:t>Ω</a:t>
            </a:r>
            <a:r>
              <a:rPr lang="nl-NL" dirty="0" smtClean="0"/>
              <a:t>  ohm</a:t>
            </a:r>
          </a:p>
          <a:p>
            <a:r>
              <a:rPr lang="nl-NL" dirty="0" smtClean="0"/>
              <a:t>Vermogen P  = 220 V * 2 </a:t>
            </a:r>
            <a:r>
              <a:rPr lang="nl-NL" dirty="0" err="1" smtClean="0"/>
              <a:t>Amp</a:t>
            </a:r>
            <a:r>
              <a:rPr lang="nl-NL" dirty="0" smtClean="0"/>
              <a:t>  = 440 W</a:t>
            </a:r>
          </a:p>
          <a:p>
            <a:r>
              <a:rPr lang="nl-NL" dirty="0" smtClean="0"/>
              <a:t>Als kachel van 440 W 1 uur brand is dat 440 kWh (arbeid)  </a:t>
            </a:r>
            <a:endParaRPr lang="nl-NL" dirty="0"/>
          </a:p>
        </p:txBody>
      </p:sp>
      <p:grpSp>
        <p:nvGrpSpPr>
          <p:cNvPr id="20" name="Groep 19"/>
          <p:cNvGrpSpPr/>
          <p:nvPr/>
        </p:nvGrpSpPr>
        <p:grpSpPr>
          <a:xfrm>
            <a:off x="5097016" y="4077072"/>
            <a:ext cx="4313779" cy="1080120"/>
            <a:chOff x="4061218" y="2157139"/>
            <a:chExt cx="5609923" cy="1671540"/>
          </a:xfrm>
        </p:grpSpPr>
        <p:pic>
          <p:nvPicPr>
            <p:cNvPr id="36868" name="Picture 4" descr="https://upload.wikimedia.org/wikipedia/commons/thumb/c/c8/Ampere_coulomb.svg/220px-Ampere_coulomb.svg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745088" y="2780928"/>
              <a:ext cx="2095500" cy="1047751"/>
            </a:xfrm>
            <a:prstGeom prst="rect">
              <a:avLst/>
            </a:prstGeom>
            <a:noFill/>
          </p:spPr>
        </p:pic>
        <p:sp>
          <p:nvSpPr>
            <p:cNvPr id="11" name="Rechthoek 10"/>
            <p:cNvSpPr/>
            <p:nvPr/>
          </p:nvSpPr>
          <p:spPr>
            <a:xfrm>
              <a:off x="4808537" y="2708920"/>
              <a:ext cx="3673475" cy="2160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13" name="Rechte verbindingslijn 12"/>
            <p:cNvCxnSpPr>
              <a:stCxn id="11" idx="1"/>
            </p:cNvCxnSpPr>
            <p:nvPr/>
          </p:nvCxnSpPr>
          <p:spPr>
            <a:xfrm flipV="1">
              <a:off x="4808537" y="2349500"/>
              <a:ext cx="1" cy="467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Rechte verbindingslijn 14"/>
            <p:cNvCxnSpPr>
              <a:stCxn id="11" idx="3"/>
            </p:cNvCxnSpPr>
            <p:nvPr/>
          </p:nvCxnSpPr>
          <p:spPr>
            <a:xfrm flipH="1" flipV="1">
              <a:off x="8481392" y="2349500"/>
              <a:ext cx="620" cy="467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echte verbindingslijn met pijl 16"/>
            <p:cNvCxnSpPr/>
            <p:nvPr/>
          </p:nvCxnSpPr>
          <p:spPr>
            <a:xfrm>
              <a:off x="4808538" y="2492375"/>
              <a:ext cx="3672854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kstvak 22"/>
            <p:cNvSpPr txBox="1"/>
            <p:nvPr/>
          </p:nvSpPr>
          <p:spPr>
            <a:xfrm>
              <a:off x="4061218" y="2636912"/>
              <a:ext cx="74732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220 V</a:t>
              </a:r>
              <a:endParaRPr lang="nl-NL" dirty="0"/>
            </a:p>
          </p:txBody>
        </p:sp>
        <p:sp>
          <p:nvSpPr>
            <p:cNvPr id="24" name="Tekstvak 23"/>
            <p:cNvSpPr txBox="1"/>
            <p:nvPr/>
          </p:nvSpPr>
          <p:spPr>
            <a:xfrm>
              <a:off x="8481392" y="2708920"/>
              <a:ext cx="500458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0 V</a:t>
              </a:r>
              <a:endParaRPr lang="nl-NL" dirty="0"/>
            </a:p>
          </p:txBody>
        </p:sp>
        <p:sp>
          <p:nvSpPr>
            <p:cNvPr id="25" name="Tekstvak 24"/>
            <p:cNvSpPr txBox="1"/>
            <p:nvPr/>
          </p:nvSpPr>
          <p:spPr>
            <a:xfrm>
              <a:off x="7905328" y="3140968"/>
              <a:ext cx="973343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Ampère</a:t>
              </a:r>
              <a:endParaRPr lang="nl-NL" dirty="0"/>
            </a:p>
          </p:txBody>
        </p:sp>
        <p:sp>
          <p:nvSpPr>
            <p:cNvPr id="27" name="Tekstvak 26"/>
            <p:cNvSpPr txBox="1"/>
            <p:nvPr/>
          </p:nvSpPr>
          <p:spPr>
            <a:xfrm>
              <a:off x="8481392" y="2157139"/>
              <a:ext cx="118974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err="1" smtClean="0"/>
                <a:t>dV</a:t>
              </a:r>
              <a:r>
                <a:rPr lang="nl-NL" dirty="0" smtClean="0"/>
                <a:t> =220 V</a:t>
              </a:r>
              <a:endParaRPr lang="nl-NL" dirty="0"/>
            </a:p>
          </p:txBody>
        </p:sp>
      </p:grpSp>
      <p:sp>
        <p:nvSpPr>
          <p:cNvPr id="28" name="Tekstvak 27"/>
          <p:cNvSpPr txBox="1"/>
          <p:nvPr/>
        </p:nvSpPr>
        <p:spPr>
          <a:xfrm>
            <a:off x="5961112" y="1988840"/>
            <a:ext cx="31398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d = dikte materiaal en </a:t>
            </a:r>
            <a:r>
              <a:rPr lang="nl-NL" dirty="0" err="1" smtClean="0"/>
              <a:t>Rc</a:t>
            </a:r>
            <a:r>
              <a:rPr lang="nl-NL" dirty="0" smtClean="0"/>
              <a:t>=d/</a:t>
            </a:r>
            <a:r>
              <a:rPr lang="nl-NL" b="1" dirty="0" smtClean="0"/>
              <a:t> </a:t>
            </a:r>
            <a:r>
              <a:rPr lang="nl-NL" dirty="0" smtClean="0"/>
              <a:t>λ</a:t>
            </a:r>
            <a:endParaRPr lang="nl-NL" dirty="0"/>
          </a:p>
        </p:txBody>
      </p:sp>
      <p:sp>
        <p:nvSpPr>
          <p:cNvPr id="29" name="Tekstvak 28"/>
          <p:cNvSpPr txBox="1"/>
          <p:nvPr/>
        </p:nvSpPr>
        <p:spPr>
          <a:xfrm>
            <a:off x="273050" y="764704"/>
            <a:ext cx="479984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Temp verschil = warmtestroom * </a:t>
            </a:r>
            <a:r>
              <a:rPr lang="nl-NL" dirty="0" err="1" smtClean="0"/>
              <a:t>Rc</a:t>
            </a:r>
            <a:endParaRPr lang="nl-NL" sz="1800" dirty="0" smtClean="0"/>
          </a:p>
          <a:p>
            <a:r>
              <a:rPr lang="nl-NL" dirty="0" smtClean="0"/>
              <a:t>T verschil (k) = q (w/m2) *</a:t>
            </a:r>
            <a:r>
              <a:rPr lang="nl-NL" dirty="0" err="1" smtClean="0"/>
              <a:t>Rc</a:t>
            </a:r>
            <a:r>
              <a:rPr lang="nl-NL" dirty="0" smtClean="0"/>
              <a:t> (m2K/w)</a:t>
            </a:r>
          </a:p>
          <a:p>
            <a:r>
              <a:rPr lang="nl-NL" dirty="0" smtClean="0"/>
              <a:t>Warmteoverdracht n = Temp verschil* </a:t>
            </a:r>
            <a:r>
              <a:rPr lang="nl-NL" dirty="0" err="1" smtClean="0"/>
              <a:t>Rc</a:t>
            </a:r>
            <a:endParaRPr lang="nl-NL" dirty="0" smtClean="0"/>
          </a:p>
          <a:p>
            <a:r>
              <a:rPr lang="nl-NL" dirty="0" smtClean="0"/>
              <a:t>Warmtestroom altijd van hoge naar lage temp.</a:t>
            </a:r>
            <a:endParaRPr lang="nl-NL" dirty="0"/>
          </a:p>
        </p:txBody>
      </p:sp>
      <p:grpSp>
        <p:nvGrpSpPr>
          <p:cNvPr id="56" name="Groep 55"/>
          <p:cNvGrpSpPr/>
          <p:nvPr/>
        </p:nvGrpSpPr>
        <p:grpSpPr>
          <a:xfrm>
            <a:off x="4376936" y="5229200"/>
            <a:ext cx="2088232" cy="936700"/>
            <a:chOff x="4953000" y="3968713"/>
            <a:chExt cx="2088232" cy="936700"/>
          </a:xfrm>
        </p:grpSpPr>
        <p:grpSp>
          <p:nvGrpSpPr>
            <p:cNvPr id="42" name="Groep 41"/>
            <p:cNvGrpSpPr/>
            <p:nvPr/>
          </p:nvGrpSpPr>
          <p:grpSpPr>
            <a:xfrm>
              <a:off x="5673080" y="3968713"/>
              <a:ext cx="804788" cy="936700"/>
              <a:chOff x="5313040" y="4437112"/>
              <a:chExt cx="804788" cy="936700"/>
            </a:xfrm>
          </p:grpSpPr>
          <p:sp>
            <p:nvSpPr>
              <p:cNvPr id="31" name="Rechthoek 30"/>
              <p:cNvSpPr/>
              <p:nvPr/>
            </p:nvSpPr>
            <p:spPr>
              <a:xfrm>
                <a:off x="5313040" y="4437112"/>
                <a:ext cx="792088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2" name="Rechthoek 31"/>
              <p:cNvSpPr/>
              <p:nvPr/>
            </p:nvSpPr>
            <p:spPr>
              <a:xfrm>
                <a:off x="5313040" y="4797450"/>
                <a:ext cx="792088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33" name="Rechthoek 32"/>
              <p:cNvSpPr/>
              <p:nvPr/>
            </p:nvSpPr>
            <p:spPr>
              <a:xfrm>
                <a:off x="5313040" y="5157788"/>
                <a:ext cx="792088" cy="21602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cxnSp>
            <p:nvCxnSpPr>
              <p:cNvPr id="35" name="Gebogen verbindingslijn 34"/>
              <p:cNvCxnSpPr>
                <a:stCxn id="31" idx="3"/>
                <a:endCxn id="32" idx="3"/>
              </p:cNvCxnSpPr>
              <p:nvPr/>
            </p:nvCxnSpPr>
            <p:spPr>
              <a:xfrm>
                <a:off x="6105128" y="4545124"/>
                <a:ext cx="12700" cy="360338"/>
              </a:xfrm>
              <a:prstGeom prst="bentConnector3">
                <a:avLst>
                  <a:gd name="adj1" fmla="val 180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bogen verbindingslijn 36"/>
              <p:cNvCxnSpPr>
                <a:stCxn id="32" idx="3"/>
                <a:endCxn id="33" idx="3"/>
              </p:cNvCxnSpPr>
              <p:nvPr/>
            </p:nvCxnSpPr>
            <p:spPr>
              <a:xfrm>
                <a:off x="6105128" y="4905462"/>
                <a:ext cx="12700" cy="360338"/>
              </a:xfrm>
              <a:prstGeom prst="bentConnector3">
                <a:avLst>
                  <a:gd name="adj1" fmla="val 180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bogen verbindingslijn 38"/>
              <p:cNvCxnSpPr>
                <a:stCxn id="31" idx="1"/>
                <a:endCxn id="32" idx="1"/>
              </p:cNvCxnSpPr>
              <p:nvPr/>
            </p:nvCxnSpPr>
            <p:spPr>
              <a:xfrm rot="10800000" flipV="1">
                <a:off x="5313040" y="4545124"/>
                <a:ext cx="12700" cy="360338"/>
              </a:xfrm>
              <a:prstGeom prst="bentConnector3">
                <a:avLst>
                  <a:gd name="adj1" fmla="val 1800000"/>
                </a:avLst>
              </a:prstGeom>
              <a:ln w="31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Gebogen verbindingslijn 40"/>
              <p:cNvCxnSpPr>
                <a:stCxn id="32" idx="1"/>
                <a:endCxn id="33" idx="1"/>
              </p:cNvCxnSpPr>
              <p:nvPr/>
            </p:nvCxnSpPr>
            <p:spPr>
              <a:xfrm rot="10800000" flipV="1">
                <a:off x="5313040" y="4905462"/>
                <a:ext cx="12700" cy="360338"/>
              </a:xfrm>
              <a:prstGeom prst="bentConnector3">
                <a:avLst>
                  <a:gd name="adj1" fmla="val 1800000"/>
                </a:avLst>
              </a:prstGeom>
              <a:ln w="3175"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Rechte verbindingslijn met pijl 49"/>
            <p:cNvCxnSpPr>
              <a:stCxn id="32" idx="3"/>
            </p:cNvCxnSpPr>
            <p:nvPr/>
          </p:nvCxnSpPr>
          <p:spPr>
            <a:xfrm>
              <a:off x="6465168" y="4437063"/>
              <a:ext cx="576064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echte verbindingslijn 51"/>
            <p:cNvCxnSpPr>
              <a:stCxn id="32" idx="1"/>
            </p:cNvCxnSpPr>
            <p:nvPr/>
          </p:nvCxnSpPr>
          <p:spPr>
            <a:xfrm flipH="1">
              <a:off x="4953000" y="4437063"/>
              <a:ext cx="72008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Tekstvak 56"/>
          <p:cNvSpPr txBox="1"/>
          <p:nvPr/>
        </p:nvSpPr>
        <p:spPr>
          <a:xfrm>
            <a:off x="273050" y="5877272"/>
            <a:ext cx="332058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Serie van weerstanden bij muur</a:t>
            </a:r>
            <a:endParaRPr lang="nl-NL" dirty="0"/>
          </a:p>
        </p:txBody>
      </p:sp>
      <p:grpSp>
        <p:nvGrpSpPr>
          <p:cNvPr id="61" name="Groep 60"/>
          <p:cNvGrpSpPr/>
          <p:nvPr/>
        </p:nvGrpSpPr>
        <p:grpSpPr>
          <a:xfrm>
            <a:off x="488504" y="5373216"/>
            <a:ext cx="3456384" cy="600745"/>
            <a:chOff x="632520" y="5517232"/>
            <a:chExt cx="3456384" cy="600745"/>
          </a:xfrm>
        </p:grpSpPr>
        <p:grpSp>
          <p:nvGrpSpPr>
            <p:cNvPr id="46" name="Groep 45"/>
            <p:cNvGrpSpPr/>
            <p:nvPr/>
          </p:nvGrpSpPr>
          <p:grpSpPr>
            <a:xfrm>
              <a:off x="632520" y="5517232"/>
              <a:ext cx="3456384" cy="216024"/>
              <a:chOff x="632520" y="5192651"/>
              <a:chExt cx="3456384" cy="216024"/>
            </a:xfrm>
          </p:grpSpPr>
          <p:grpSp>
            <p:nvGrpSpPr>
              <p:cNvPr id="45" name="Groep 44"/>
              <p:cNvGrpSpPr/>
              <p:nvPr/>
            </p:nvGrpSpPr>
            <p:grpSpPr>
              <a:xfrm>
                <a:off x="920552" y="5192651"/>
                <a:ext cx="2808312" cy="216024"/>
                <a:chOff x="920552" y="5157788"/>
                <a:chExt cx="2808312" cy="216024"/>
              </a:xfrm>
            </p:grpSpPr>
            <p:sp>
              <p:nvSpPr>
                <p:cNvPr id="21" name="Rechthoek 20"/>
                <p:cNvSpPr/>
                <p:nvPr/>
              </p:nvSpPr>
              <p:spPr>
                <a:xfrm>
                  <a:off x="920552" y="5157788"/>
                  <a:ext cx="792088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22" name="Rechthoek 21"/>
                <p:cNvSpPr/>
                <p:nvPr/>
              </p:nvSpPr>
              <p:spPr>
                <a:xfrm>
                  <a:off x="2936776" y="5157788"/>
                  <a:ext cx="792088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0" name="Rechthoek 29"/>
                <p:cNvSpPr/>
                <p:nvPr/>
              </p:nvSpPr>
              <p:spPr>
                <a:xfrm>
                  <a:off x="1928664" y="5157788"/>
                  <a:ext cx="792088" cy="216024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cxnSp>
            <p:nvCxnSpPr>
              <p:cNvPr id="44" name="Rechte verbindingslijn met pijl 43"/>
              <p:cNvCxnSpPr/>
              <p:nvPr/>
            </p:nvCxnSpPr>
            <p:spPr>
              <a:xfrm>
                <a:off x="632520" y="5300663"/>
                <a:ext cx="3456384" cy="0"/>
              </a:xfrm>
              <a:prstGeom prst="straightConnector1">
                <a:avLst/>
              </a:prstGeom>
              <a:ln w="28575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kstvak 58"/>
            <p:cNvSpPr txBox="1"/>
            <p:nvPr/>
          </p:nvSpPr>
          <p:spPr>
            <a:xfrm>
              <a:off x="1064568" y="5733256"/>
              <a:ext cx="2396810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dirty="0" smtClean="0"/>
                <a:t>R1    +    R2       +       R3</a:t>
              </a:r>
              <a:endParaRPr lang="nl-NL" dirty="0"/>
            </a:p>
          </p:txBody>
        </p:sp>
      </p:grpSp>
      <p:sp>
        <p:nvSpPr>
          <p:cNvPr id="60" name="Tekstvak 59"/>
          <p:cNvSpPr txBox="1"/>
          <p:nvPr/>
        </p:nvSpPr>
        <p:spPr>
          <a:xfrm>
            <a:off x="6437422" y="5229200"/>
            <a:ext cx="248471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Parallel is koudebrug</a:t>
            </a:r>
          </a:p>
          <a:p>
            <a:r>
              <a:rPr lang="nl-NL" dirty="0" smtClean="0"/>
              <a:t>Drukverlies 3 leidingen </a:t>
            </a:r>
          </a:p>
          <a:p>
            <a:r>
              <a:rPr lang="nl-NL" dirty="0" smtClean="0"/>
              <a:t>naast elkaar </a:t>
            </a:r>
            <a:endParaRPr lang="nl-NL" dirty="0"/>
          </a:p>
        </p:txBody>
      </p:sp>
      <p:sp>
        <p:nvSpPr>
          <p:cNvPr id="62" name="Tekstvak 61"/>
          <p:cNvSpPr txBox="1"/>
          <p:nvPr/>
        </p:nvSpPr>
        <p:spPr>
          <a:xfrm>
            <a:off x="4304928" y="5229200"/>
            <a:ext cx="6591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1/R1</a:t>
            </a:r>
            <a:endParaRPr lang="nl-NL" dirty="0"/>
          </a:p>
        </p:txBody>
      </p:sp>
      <p:sp>
        <p:nvSpPr>
          <p:cNvPr id="63" name="Tekstvak 62"/>
          <p:cNvSpPr txBox="1"/>
          <p:nvPr/>
        </p:nvSpPr>
        <p:spPr>
          <a:xfrm>
            <a:off x="4304928" y="5589240"/>
            <a:ext cx="6591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1/R2</a:t>
            </a:r>
            <a:endParaRPr lang="nl-NL" dirty="0"/>
          </a:p>
        </p:txBody>
      </p:sp>
      <p:sp>
        <p:nvSpPr>
          <p:cNvPr id="64" name="Tekstvak 63"/>
          <p:cNvSpPr txBox="1"/>
          <p:nvPr/>
        </p:nvSpPr>
        <p:spPr>
          <a:xfrm>
            <a:off x="4304928" y="6093296"/>
            <a:ext cx="65915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1/R3</a:t>
            </a:r>
            <a:endParaRPr lang="nl-NL" dirty="0"/>
          </a:p>
        </p:txBody>
      </p:sp>
      <p:sp>
        <p:nvSpPr>
          <p:cNvPr id="65" name="Tekstvak 64"/>
          <p:cNvSpPr txBox="1"/>
          <p:nvPr/>
        </p:nvSpPr>
        <p:spPr>
          <a:xfrm>
            <a:off x="4088904" y="5445224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+</a:t>
            </a:r>
            <a:endParaRPr lang="nl-NL" dirty="0"/>
          </a:p>
        </p:txBody>
      </p:sp>
      <p:sp>
        <p:nvSpPr>
          <p:cNvPr id="67" name="Tekstvak 66"/>
          <p:cNvSpPr txBox="1"/>
          <p:nvPr/>
        </p:nvSpPr>
        <p:spPr>
          <a:xfrm>
            <a:off x="4088904" y="5805264"/>
            <a:ext cx="30649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+</a:t>
            </a:r>
            <a:endParaRPr lang="nl-NL" dirty="0"/>
          </a:p>
        </p:txBody>
      </p:sp>
      <p:sp>
        <p:nvSpPr>
          <p:cNvPr id="68" name="Rechthoek 67"/>
          <p:cNvSpPr/>
          <p:nvPr/>
        </p:nvSpPr>
        <p:spPr>
          <a:xfrm>
            <a:off x="3153469" y="0"/>
            <a:ext cx="35990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/>
              <a:t>Basisbegrippen</a:t>
            </a:r>
            <a:r>
              <a:rPr lang="nl-NL" sz="2400" b="1" dirty="0" smtClean="0"/>
              <a:t> </a:t>
            </a:r>
            <a:endParaRPr lang="nl-NL" sz="2400" dirty="0"/>
          </a:p>
        </p:txBody>
      </p:sp>
      <p:cxnSp>
        <p:nvCxnSpPr>
          <p:cNvPr id="70" name="Rechte verbindingslijn 69"/>
          <p:cNvCxnSpPr/>
          <p:nvPr/>
        </p:nvCxnSpPr>
        <p:spPr>
          <a:xfrm>
            <a:off x="273050" y="2420938"/>
            <a:ext cx="91444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Rechte verbindingslijn 71"/>
          <p:cNvCxnSpPr/>
          <p:nvPr/>
        </p:nvCxnSpPr>
        <p:spPr>
          <a:xfrm>
            <a:off x="273050" y="3789363"/>
            <a:ext cx="921645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Rechte verbindingslijn 73"/>
          <p:cNvCxnSpPr/>
          <p:nvPr/>
        </p:nvCxnSpPr>
        <p:spPr>
          <a:xfrm>
            <a:off x="273050" y="5157788"/>
            <a:ext cx="92884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hoek 50"/>
          <p:cNvSpPr/>
          <p:nvPr/>
        </p:nvSpPr>
        <p:spPr>
          <a:xfrm>
            <a:off x="273050" y="1988840"/>
            <a:ext cx="561605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7"/>
              </a:rPr>
              <a:t>https://nl.wikipedia.org/wiki/Thermische_impedantie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53" name="Rechthoek 52"/>
          <p:cNvSpPr/>
          <p:nvPr/>
        </p:nvSpPr>
        <p:spPr>
          <a:xfrm>
            <a:off x="273050" y="3429000"/>
            <a:ext cx="878497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hlinkClick r:id="rId8"/>
              </a:rPr>
              <a:t>http://energyconsulting.nl/nl/utilities/pompen/theorie_pompen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54" name="Rechthoek 53"/>
          <p:cNvSpPr/>
          <p:nvPr/>
        </p:nvSpPr>
        <p:spPr>
          <a:xfrm>
            <a:off x="6187147" y="548680"/>
            <a:ext cx="2141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1800" b="1" dirty="0" smtClean="0"/>
              <a:t>geleiding/ conductie</a:t>
            </a:r>
            <a:endParaRPr lang="nl-NL" sz="1800" dirty="0"/>
          </a:p>
        </p:txBody>
      </p:sp>
      <p:sp>
        <p:nvSpPr>
          <p:cNvPr id="55" name="Rechthoek 54"/>
          <p:cNvSpPr/>
          <p:nvPr/>
        </p:nvSpPr>
        <p:spPr>
          <a:xfrm>
            <a:off x="273050" y="2420888"/>
            <a:ext cx="8424366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nl-NL" dirty="0" smtClean="0"/>
              <a:t>Pompen en ventilatoren  drukval is afhankelijk van </a:t>
            </a:r>
          </a:p>
          <a:p>
            <a:pPr fontAlgn="base"/>
            <a:r>
              <a:rPr lang="nl-NL" dirty="0" smtClean="0"/>
              <a:t>weerstandscoëfficiënt (</a:t>
            </a:r>
            <a:r>
              <a:rPr lang="nl-NL" dirty="0" err="1" smtClean="0"/>
              <a:t>k</a:t>
            </a:r>
            <a:r>
              <a:rPr lang="nl-NL" baseline="-25000" dirty="0" err="1" smtClean="0"/>
              <a:t>w</a:t>
            </a:r>
            <a:r>
              <a:rPr lang="nl-NL" dirty="0" smtClean="0"/>
              <a:t>), snelheid (v) en </a:t>
            </a:r>
          </a:p>
          <a:p>
            <a:pPr fontAlgn="base"/>
            <a:r>
              <a:rPr lang="nl-NL" dirty="0" smtClean="0"/>
              <a:t>dichtheid (ρ): </a:t>
            </a:r>
            <a:r>
              <a:rPr lang="nl-NL" dirty="0" err="1" smtClean="0"/>
              <a:t>Δp</a:t>
            </a:r>
            <a:r>
              <a:rPr lang="nl-NL" dirty="0" smtClean="0"/>
              <a:t> = </a:t>
            </a:r>
            <a:r>
              <a:rPr lang="nl-NL" dirty="0" err="1" smtClean="0"/>
              <a:t>k</a:t>
            </a:r>
            <a:r>
              <a:rPr lang="nl-NL" baseline="-25000" dirty="0" err="1" smtClean="0"/>
              <a:t>w</a:t>
            </a:r>
            <a:r>
              <a:rPr lang="nl-NL" dirty="0" smtClean="0"/>
              <a:t> x 1/2 x ρ x v</a:t>
            </a:r>
            <a:r>
              <a:rPr lang="nl-NL" baseline="30000" dirty="0" smtClean="0"/>
              <a:t>2</a:t>
            </a:r>
            <a:endParaRPr lang="nl-NL" dirty="0"/>
          </a:p>
        </p:txBody>
      </p:sp>
      <p:sp>
        <p:nvSpPr>
          <p:cNvPr id="58" name="Rechthoek 57"/>
          <p:cNvSpPr/>
          <p:nvPr/>
        </p:nvSpPr>
        <p:spPr>
          <a:xfrm>
            <a:off x="5519497" y="2420888"/>
            <a:ext cx="3477106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b="1" dirty="0" smtClean="0">
                <a:hlinkClick r:id="rId9" tooltip="Convectie"/>
              </a:rPr>
              <a:t>Gedwongen stroming</a:t>
            </a:r>
            <a:r>
              <a:rPr lang="nl-NL" b="1" dirty="0" smtClean="0"/>
              <a:t> convectie</a:t>
            </a:r>
            <a:endParaRPr lang="nl-NL" dirty="0"/>
          </a:p>
        </p:txBody>
      </p:sp>
      <p:sp>
        <p:nvSpPr>
          <p:cNvPr id="66" name="Rechthoek 65"/>
          <p:cNvSpPr/>
          <p:nvPr/>
        </p:nvSpPr>
        <p:spPr>
          <a:xfrm>
            <a:off x="273050" y="6211669"/>
            <a:ext cx="4175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 smtClean="0">
                <a:hlinkClick r:id="rId10"/>
              </a:rPr>
              <a:t>https://nl.wikipedia.org/wiki/Elektrische_weerstand_(eigenschap)</a:t>
            </a:r>
            <a:r>
              <a:rPr lang="nl-NL" sz="1800" dirty="0" smtClean="0"/>
              <a:t> </a:t>
            </a:r>
            <a:endParaRPr lang="nl-NL" sz="1800" dirty="0"/>
          </a:p>
        </p:txBody>
      </p:sp>
      <p:sp>
        <p:nvSpPr>
          <p:cNvPr id="73" name="Rechthoek 72"/>
          <p:cNvSpPr/>
          <p:nvPr/>
        </p:nvSpPr>
        <p:spPr>
          <a:xfrm>
            <a:off x="6166876" y="3065471"/>
            <a:ext cx="2824737" cy="139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75" name="Rechte verbindingslijn 74"/>
          <p:cNvCxnSpPr>
            <a:stCxn id="73" idx="1"/>
          </p:cNvCxnSpPr>
          <p:nvPr/>
        </p:nvCxnSpPr>
        <p:spPr>
          <a:xfrm flipV="1">
            <a:off x="6166876" y="2833220"/>
            <a:ext cx="1" cy="302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75"/>
          <p:cNvCxnSpPr>
            <a:stCxn id="73" idx="3"/>
          </p:cNvCxnSpPr>
          <p:nvPr/>
        </p:nvCxnSpPr>
        <p:spPr>
          <a:xfrm flipH="1" flipV="1">
            <a:off x="8991136" y="2833220"/>
            <a:ext cx="477" cy="3020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Rechte verbindingslijn met pijl 76"/>
          <p:cNvCxnSpPr/>
          <p:nvPr/>
        </p:nvCxnSpPr>
        <p:spPr>
          <a:xfrm>
            <a:off x="6166877" y="2925544"/>
            <a:ext cx="282426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al 82"/>
          <p:cNvSpPr/>
          <p:nvPr/>
        </p:nvSpPr>
        <p:spPr>
          <a:xfrm>
            <a:off x="5817096" y="2924944"/>
            <a:ext cx="360040" cy="3600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PPP</a:t>
            </a:r>
            <a:endParaRPr lang="nl-NL" dirty="0"/>
          </a:p>
        </p:txBody>
      </p:sp>
      <p:sp>
        <p:nvSpPr>
          <p:cNvPr id="84" name="Tekstvak 83"/>
          <p:cNvSpPr txBox="1"/>
          <p:nvPr/>
        </p:nvSpPr>
        <p:spPr>
          <a:xfrm>
            <a:off x="5817096" y="2924944"/>
            <a:ext cx="311304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</a:t>
            </a:r>
            <a:endParaRPr lang="nl-NL" dirty="0"/>
          </a:p>
        </p:txBody>
      </p:sp>
      <p:sp>
        <p:nvSpPr>
          <p:cNvPr id="85" name="Tekstvak 84"/>
          <p:cNvSpPr txBox="1"/>
          <p:nvPr/>
        </p:nvSpPr>
        <p:spPr>
          <a:xfrm>
            <a:off x="6537176" y="3212976"/>
            <a:ext cx="220925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Δp</a:t>
            </a:r>
            <a:r>
              <a:rPr lang="nl-NL" dirty="0" smtClean="0"/>
              <a:t> = </a:t>
            </a:r>
            <a:r>
              <a:rPr lang="nl-NL" dirty="0" err="1" smtClean="0"/>
              <a:t>k</a:t>
            </a:r>
            <a:r>
              <a:rPr lang="nl-NL" baseline="-25000" dirty="0" err="1" smtClean="0"/>
              <a:t>w</a:t>
            </a:r>
            <a:r>
              <a:rPr lang="nl-NL" dirty="0" smtClean="0"/>
              <a:t> x 1/2 x ρ x v</a:t>
            </a:r>
            <a:r>
              <a:rPr lang="nl-NL" baseline="30000" dirty="0" smtClean="0"/>
              <a:t>2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520" y="908050"/>
            <a:ext cx="402206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Afbeeldingsresultaten voor tonzon foto'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20" y="5301208"/>
            <a:ext cx="2376264" cy="1323975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29064" y="692696"/>
            <a:ext cx="3911296" cy="5041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kstvak 11"/>
          <p:cNvSpPr txBox="1"/>
          <p:nvPr/>
        </p:nvSpPr>
        <p:spPr>
          <a:xfrm>
            <a:off x="3152800" y="5229200"/>
            <a:ext cx="208753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u="sng" dirty="0" smtClean="0"/>
              <a:t>Tonzon</a:t>
            </a:r>
          </a:p>
          <a:p>
            <a:r>
              <a:rPr lang="nl-NL" b="1" dirty="0" smtClean="0"/>
              <a:t>Vloer en bodem</a:t>
            </a:r>
          </a:p>
          <a:p>
            <a:r>
              <a:rPr lang="nl-NL" b="1" dirty="0" smtClean="0"/>
              <a:t>Lucht isolator </a:t>
            </a:r>
          </a:p>
          <a:p>
            <a:r>
              <a:rPr lang="nl-NL" b="1" dirty="0" smtClean="0"/>
              <a:t>Reflectie </a:t>
            </a:r>
          </a:p>
          <a:p>
            <a:r>
              <a:rPr lang="nl-NL" b="1" dirty="0" smtClean="0"/>
              <a:t>(ook radiatorfolie)</a:t>
            </a:r>
            <a:endParaRPr lang="nl-NL" b="1" dirty="0"/>
          </a:p>
        </p:txBody>
      </p:sp>
      <p:sp>
        <p:nvSpPr>
          <p:cNvPr id="13" name="Tekstvak 12"/>
          <p:cNvSpPr txBox="1"/>
          <p:nvPr/>
        </p:nvSpPr>
        <p:spPr>
          <a:xfrm>
            <a:off x="6249144" y="836712"/>
            <a:ext cx="203446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 smtClean="0"/>
              <a:t>WWW.isototaal.nl</a:t>
            </a:r>
            <a:endParaRPr lang="nl-NL" b="1" dirty="0"/>
          </a:p>
        </p:txBody>
      </p:sp>
      <p:sp>
        <p:nvSpPr>
          <p:cNvPr id="14" name="Rechthoek 13"/>
          <p:cNvSpPr/>
          <p:nvPr/>
        </p:nvSpPr>
        <p:spPr>
          <a:xfrm>
            <a:off x="5240338" y="4869160"/>
            <a:ext cx="4321868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hlinkClick r:id="rId6"/>
              </a:rPr>
              <a:t>www.</a:t>
            </a:r>
            <a:r>
              <a:rPr lang="nl-NL" sz="2000" b="1" dirty="0" err="1" smtClean="0">
                <a:hlinkClick r:id="rId6"/>
              </a:rPr>
              <a:t>faber</a:t>
            </a:r>
            <a:r>
              <a:rPr lang="nl-NL" dirty="0" err="1" smtClean="0">
                <a:hlinkClick r:id="rId6"/>
              </a:rPr>
              <a:t>celbeton.nl</a:t>
            </a:r>
            <a:r>
              <a:rPr lang="nl-NL" dirty="0" smtClean="0">
                <a:hlinkClick r:id="rId6"/>
              </a:rPr>
              <a:t>/</a:t>
            </a:r>
            <a:r>
              <a:rPr lang="nl-NL" dirty="0" err="1" smtClean="0">
                <a:hlinkClick r:id="rId6"/>
              </a:rPr>
              <a:t>schuimbeton-celbeton.html</a:t>
            </a:r>
            <a:r>
              <a:rPr lang="nl-NL" dirty="0" smtClean="0"/>
              <a:t>  en </a:t>
            </a:r>
            <a:r>
              <a:rPr lang="nl-NL" dirty="0" smtClean="0">
                <a:hlinkClick r:id="rId7"/>
              </a:rPr>
              <a:t>https://</a:t>
            </a:r>
            <a:r>
              <a:rPr lang="nl-NL" dirty="0" smtClean="0">
                <a:hlinkClick r:id="rId7"/>
              </a:rPr>
              <a:t>topr</a:t>
            </a:r>
            <a:r>
              <a:rPr lang="nl-NL" sz="2000" b="1" dirty="0" smtClean="0">
                <a:hlinkClick r:id="rId7"/>
              </a:rPr>
              <a:t>eno</a:t>
            </a:r>
            <a:r>
              <a:rPr lang="nl-NL" dirty="0" smtClean="0">
                <a:hlinkClick r:id="rId7"/>
              </a:rPr>
              <a:t>vloer.nl</a:t>
            </a:r>
            <a:endParaRPr lang="nl-NL" dirty="0" smtClean="0"/>
          </a:p>
          <a:p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2547149" y="200164"/>
            <a:ext cx="48117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/>
              <a:t>Bouwkundig: Isoleren</a:t>
            </a:r>
            <a:endParaRPr lang="nl-NL" sz="4000" dirty="0"/>
          </a:p>
        </p:txBody>
      </p:sp>
      <p:sp>
        <p:nvSpPr>
          <p:cNvPr id="15" name="Rechthoek 14"/>
          <p:cNvSpPr/>
          <p:nvPr/>
        </p:nvSpPr>
        <p:spPr>
          <a:xfrm>
            <a:off x="5240338" y="5589240"/>
            <a:ext cx="424916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err="1" smtClean="0">
                <a:hlinkClick r:id="rId8"/>
              </a:rPr>
              <a:t>www.innovatievematerialen.nl</a:t>
            </a:r>
            <a:r>
              <a:rPr lang="nl-NL" dirty="0" smtClean="0">
                <a:hlinkClick r:id="rId8"/>
              </a:rPr>
              <a:t>/</a:t>
            </a:r>
            <a:r>
              <a:rPr lang="nl-NL" dirty="0" err="1" smtClean="0">
                <a:hlinkClick r:id="rId8"/>
              </a:rPr>
              <a:t>index.php</a:t>
            </a:r>
            <a:r>
              <a:rPr lang="nl-NL" dirty="0" smtClean="0">
                <a:hlinkClick r:id="rId8"/>
              </a:rPr>
              <a:t>/</a:t>
            </a:r>
            <a:r>
              <a:rPr lang="nl-NL" sz="2000" b="1" dirty="0" err="1" smtClean="0">
                <a:hlinkClick r:id="rId8"/>
              </a:rPr>
              <a:t>rentovloer</a:t>
            </a:r>
            <a:r>
              <a:rPr lang="nl-NL" dirty="0" smtClean="0">
                <a:hlinkClick r:id="rId8"/>
              </a:rPr>
              <a:t>?</a:t>
            </a:r>
            <a:r>
              <a:rPr lang="nl-NL" dirty="0" err="1" smtClean="0">
                <a:hlinkClick r:id="rId8"/>
              </a:rPr>
              <a:t>id</a:t>
            </a:r>
            <a:r>
              <a:rPr lang="nl-NL" dirty="0" smtClean="0">
                <a:hlinkClick r:id="rId8"/>
              </a:rPr>
              <a:t>=116</a:t>
            </a:r>
            <a:r>
              <a:rPr lang="nl-NL" dirty="0" smtClean="0"/>
              <a:t> 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6"/>
          <p:cNvGrpSpPr/>
          <p:nvPr/>
        </p:nvGrpSpPr>
        <p:grpSpPr>
          <a:xfrm>
            <a:off x="116946" y="115889"/>
            <a:ext cx="9672108" cy="6626225"/>
            <a:chOff x="107950" y="115888"/>
            <a:chExt cx="8928100" cy="6626225"/>
          </a:xfrm>
        </p:grpSpPr>
        <p:sp>
          <p:nvSpPr>
            <p:cNvPr id="8" name="Rechthoek 7"/>
            <p:cNvSpPr/>
            <p:nvPr/>
          </p:nvSpPr>
          <p:spPr>
            <a:xfrm>
              <a:off x="107950" y="115888"/>
              <a:ext cx="8928100" cy="662622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9" name="Picture 2" descr="logoDZH-HE2018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60194" y="6186489"/>
              <a:ext cx="3275856" cy="555624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</p:pic>
      </p:grpSp>
      <p:sp>
        <p:nvSpPr>
          <p:cNvPr id="15" name="Rechthoek 14"/>
          <p:cNvSpPr/>
          <p:nvPr/>
        </p:nvSpPr>
        <p:spPr>
          <a:xfrm>
            <a:off x="2792760" y="0"/>
            <a:ext cx="57029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000" b="1" dirty="0" smtClean="0"/>
              <a:t>Bouwkundig: Isoleren dak</a:t>
            </a:r>
            <a:endParaRPr lang="nl-NL" sz="4000" dirty="0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544" y="1052736"/>
            <a:ext cx="76581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/>
        </p:nvSpPr>
        <p:spPr>
          <a:xfrm>
            <a:off x="273050" y="5157788"/>
            <a:ext cx="2106987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sz="2000" b="1" u="sng" dirty="0" smtClean="0"/>
              <a:t>Materiaal van </a:t>
            </a:r>
            <a:r>
              <a:rPr lang="nl-NL" sz="2000" b="1" u="sng" dirty="0" err="1" smtClean="0"/>
              <a:t>oa</a:t>
            </a:r>
            <a:r>
              <a:rPr lang="nl-NL" sz="2000" b="1" u="sng" dirty="0" smtClean="0"/>
              <a:t>. </a:t>
            </a:r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 </a:t>
            </a:r>
            <a:r>
              <a:rPr lang="nl-NL" sz="2000" dirty="0" err="1" smtClean="0"/>
              <a:t>Unilin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 </a:t>
            </a:r>
            <a:r>
              <a:rPr lang="nl-NL" sz="2000" dirty="0" err="1" smtClean="0"/>
              <a:t>Isover</a:t>
            </a:r>
            <a:endParaRPr lang="nl-NL" sz="2000" dirty="0" smtClean="0"/>
          </a:p>
          <a:p>
            <a:pPr>
              <a:buFont typeface="Arial" pitchFamily="34" charset="0"/>
              <a:buChar char="•"/>
            </a:pPr>
            <a:r>
              <a:rPr lang="nl-NL" sz="2000" dirty="0" smtClean="0"/>
              <a:t>  </a:t>
            </a:r>
            <a:r>
              <a:rPr lang="nl-NL" sz="2000" dirty="0" err="1" smtClean="0"/>
              <a:t>Kingspan</a:t>
            </a:r>
            <a:endParaRPr lang="nl-NL" sz="2000" dirty="0" smtClean="0"/>
          </a:p>
        </p:txBody>
      </p:sp>
      <p:sp>
        <p:nvSpPr>
          <p:cNvPr id="13" name="Tekstvak 12"/>
          <p:cNvSpPr txBox="1"/>
          <p:nvPr/>
        </p:nvSpPr>
        <p:spPr>
          <a:xfrm>
            <a:off x="2432720" y="5157788"/>
            <a:ext cx="2584234" cy="9694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nl-NL" b="1" u="sng" dirty="0" smtClean="0"/>
              <a:t>Voor doe het zelf: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 Film  van Gamma</a:t>
            </a:r>
          </a:p>
          <a:p>
            <a:pPr>
              <a:buFont typeface="Arial" pitchFamily="34" charset="0"/>
              <a:buChar char="•"/>
            </a:pPr>
            <a:r>
              <a:rPr lang="nl-NL" dirty="0" smtClean="0"/>
              <a:t>  Diverse ander filmpjes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3 DH HE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A3 DH HE</Template>
  <TotalTime>3836</TotalTime>
  <Words>1371</Words>
  <Application>Microsoft Office PowerPoint</Application>
  <PresentationFormat>A4 (210 x 297 mm)</PresentationFormat>
  <Paragraphs>593</Paragraphs>
  <Slides>28</Slides>
  <Notes>0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0" baseType="lpstr">
      <vt:lpstr>A3 DH HE</vt:lpstr>
      <vt:lpstr>Bitmapafbeelding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Gebruiker</dc:creator>
  <cp:lastModifiedBy>Gebruiker</cp:lastModifiedBy>
  <cp:revision>25</cp:revision>
  <dcterms:created xsi:type="dcterms:W3CDTF">2017-12-07T13:40:26Z</dcterms:created>
  <dcterms:modified xsi:type="dcterms:W3CDTF">2018-01-19T09:16:58Z</dcterms:modified>
</cp:coreProperties>
</file>